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4" r:id="rId6"/>
    <p:sldId id="265" r:id="rId7"/>
    <p:sldId id="260" r:id="rId8"/>
    <p:sldId id="261" r:id="rId9"/>
    <p:sldId id="263"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7" d="100"/>
          <a:sy n="107" d="100"/>
        </p:scale>
        <p:origin x="-1098"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AD7267B-8581-401C-8DEB-2DF5C690D4F1}" type="datetimeFigureOut">
              <a:rPr lang="en-US" smtClean="0"/>
              <a:t>5/2/2013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D367943-7095-4D7E-8A98-5249161ADD55}" type="slidenum">
              <a:rPr lang="en-US" smtClean="0"/>
              <a:t>‹#›</a:t>
            </a:fld>
            <a:endParaRPr lang="en-US" dirty="0"/>
          </a:p>
        </p:txBody>
      </p:sp>
    </p:spTree>
    <p:extLst>
      <p:ext uri="{BB962C8B-B14F-4D97-AF65-F5344CB8AC3E}">
        <p14:creationId xmlns:p14="http://schemas.microsoft.com/office/powerpoint/2010/main" val="15202643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D7267B-8581-401C-8DEB-2DF5C690D4F1}" type="datetimeFigureOut">
              <a:rPr lang="en-US" smtClean="0"/>
              <a:t>5/2/2013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D367943-7095-4D7E-8A98-5249161ADD55}" type="slidenum">
              <a:rPr lang="en-US" smtClean="0"/>
              <a:t>‹#›</a:t>
            </a:fld>
            <a:endParaRPr lang="en-US" dirty="0"/>
          </a:p>
        </p:txBody>
      </p:sp>
    </p:spTree>
    <p:extLst>
      <p:ext uri="{BB962C8B-B14F-4D97-AF65-F5344CB8AC3E}">
        <p14:creationId xmlns:p14="http://schemas.microsoft.com/office/powerpoint/2010/main" val="34229161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D7267B-8581-401C-8DEB-2DF5C690D4F1}" type="datetimeFigureOut">
              <a:rPr lang="en-US" smtClean="0"/>
              <a:t>5/2/2013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D367943-7095-4D7E-8A98-5249161ADD55}" type="slidenum">
              <a:rPr lang="en-US" smtClean="0"/>
              <a:t>‹#›</a:t>
            </a:fld>
            <a:endParaRPr lang="en-US" dirty="0"/>
          </a:p>
        </p:txBody>
      </p:sp>
    </p:spTree>
    <p:extLst>
      <p:ext uri="{BB962C8B-B14F-4D97-AF65-F5344CB8AC3E}">
        <p14:creationId xmlns:p14="http://schemas.microsoft.com/office/powerpoint/2010/main" val="25744424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D7267B-8581-401C-8DEB-2DF5C690D4F1}" type="datetimeFigureOut">
              <a:rPr lang="en-US" smtClean="0"/>
              <a:t>5/2/2013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D367943-7095-4D7E-8A98-5249161ADD55}" type="slidenum">
              <a:rPr lang="en-US" smtClean="0"/>
              <a:t>‹#›</a:t>
            </a:fld>
            <a:endParaRPr lang="en-US" dirty="0"/>
          </a:p>
        </p:txBody>
      </p:sp>
    </p:spTree>
    <p:extLst>
      <p:ext uri="{BB962C8B-B14F-4D97-AF65-F5344CB8AC3E}">
        <p14:creationId xmlns:p14="http://schemas.microsoft.com/office/powerpoint/2010/main" val="1002478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D7267B-8581-401C-8DEB-2DF5C690D4F1}" type="datetimeFigureOut">
              <a:rPr lang="en-US" smtClean="0"/>
              <a:t>5/2/2013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D367943-7095-4D7E-8A98-5249161ADD55}" type="slidenum">
              <a:rPr lang="en-US" smtClean="0"/>
              <a:t>‹#›</a:t>
            </a:fld>
            <a:endParaRPr lang="en-US" dirty="0"/>
          </a:p>
        </p:txBody>
      </p:sp>
    </p:spTree>
    <p:extLst>
      <p:ext uri="{BB962C8B-B14F-4D97-AF65-F5344CB8AC3E}">
        <p14:creationId xmlns:p14="http://schemas.microsoft.com/office/powerpoint/2010/main" val="15715604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AD7267B-8581-401C-8DEB-2DF5C690D4F1}" type="datetimeFigureOut">
              <a:rPr lang="en-US" smtClean="0"/>
              <a:t>5/2/2013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D367943-7095-4D7E-8A98-5249161ADD55}" type="slidenum">
              <a:rPr lang="en-US" smtClean="0"/>
              <a:t>‹#›</a:t>
            </a:fld>
            <a:endParaRPr lang="en-US" dirty="0"/>
          </a:p>
        </p:txBody>
      </p:sp>
    </p:spTree>
    <p:extLst>
      <p:ext uri="{BB962C8B-B14F-4D97-AF65-F5344CB8AC3E}">
        <p14:creationId xmlns:p14="http://schemas.microsoft.com/office/powerpoint/2010/main" val="11449855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AD7267B-8581-401C-8DEB-2DF5C690D4F1}" type="datetimeFigureOut">
              <a:rPr lang="en-US" smtClean="0"/>
              <a:t>5/2/2013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D367943-7095-4D7E-8A98-5249161ADD55}" type="slidenum">
              <a:rPr lang="en-US" smtClean="0"/>
              <a:t>‹#›</a:t>
            </a:fld>
            <a:endParaRPr lang="en-US" dirty="0"/>
          </a:p>
        </p:txBody>
      </p:sp>
    </p:spTree>
    <p:extLst>
      <p:ext uri="{BB962C8B-B14F-4D97-AF65-F5344CB8AC3E}">
        <p14:creationId xmlns:p14="http://schemas.microsoft.com/office/powerpoint/2010/main" val="1300736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AD7267B-8581-401C-8DEB-2DF5C690D4F1}" type="datetimeFigureOut">
              <a:rPr lang="en-US" smtClean="0"/>
              <a:t>5/2/2013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D367943-7095-4D7E-8A98-5249161ADD55}" type="slidenum">
              <a:rPr lang="en-US" smtClean="0"/>
              <a:t>‹#›</a:t>
            </a:fld>
            <a:endParaRPr lang="en-US" dirty="0"/>
          </a:p>
        </p:txBody>
      </p:sp>
    </p:spTree>
    <p:extLst>
      <p:ext uri="{BB962C8B-B14F-4D97-AF65-F5344CB8AC3E}">
        <p14:creationId xmlns:p14="http://schemas.microsoft.com/office/powerpoint/2010/main" val="40287619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D7267B-8581-401C-8DEB-2DF5C690D4F1}" type="datetimeFigureOut">
              <a:rPr lang="en-US" smtClean="0"/>
              <a:t>5/2/2013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D367943-7095-4D7E-8A98-5249161ADD55}" type="slidenum">
              <a:rPr lang="en-US" smtClean="0"/>
              <a:t>‹#›</a:t>
            </a:fld>
            <a:endParaRPr lang="en-US" dirty="0"/>
          </a:p>
        </p:txBody>
      </p:sp>
    </p:spTree>
    <p:extLst>
      <p:ext uri="{BB962C8B-B14F-4D97-AF65-F5344CB8AC3E}">
        <p14:creationId xmlns:p14="http://schemas.microsoft.com/office/powerpoint/2010/main" val="8789305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D7267B-8581-401C-8DEB-2DF5C690D4F1}" type="datetimeFigureOut">
              <a:rPr lang="en-US" smtClean="0"/>
              <a:t>5/2/2013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D367943-7095-4D7E-8A98-5249161ADD55}" type="slidenum">
              <a:rPr lang="en-US" smtClean="0"/>
              <a:t>‹#›</a:t>
            </a:fld>
            <a:endParaRPr lang="en-US" dirty="0"/>
          </a:p>
        </p:txBody>
      </p:sp>
    </p:spTree>
    <p:extLst>
      <p:ext uri="{BB962C8B-B14F-4D97-AF65-F5344CB8AC3E}">
        <p14:creationId xmlns:p14="http://schemas.microsoft.com/office/powerpoint/2010/main" val="28394289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D7267B-8581-401C-8DEB-2DF5C690D4F1}" type="datetimeFigureOut">
              <a:rPr lang="en-US" smtClean="0"/>
              <a:t>5/2/2013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D367943-7095-4D7E-8A98-5249161ADD55}" type="slidenum">
              <a:rPr lang="en-US" smtClean="0"/>
              <a:t>‹#›</a:t>
            </a:fld>
            <a:endParaRPr lang="en-US" dirty="0"/>
          </a:p>
        </p:txBody>
      </p:sp>
    </p:spTree>
    <p:extLst>
      <p:ext uri="{BB962C8B-B14F-4D97-AF65-F5344CB8AC3E}">
        <p14:creationId xmlns:p14="http://schemas.microsoft.com/office/powerpoint/2010/main" val="1545942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D7267B-8581-401C-8DEB-2DF5C690D4F1}" type="datetimeFigureOut">
              <a:rPr lang="en-US" smtClean="0"/>
              <a:t>5/2/2013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367943-7095-4D7E-8A98-5249161ADD55}" type="slidenum">
              <a:rPr lang="en-US" smtClean="0"/>
              <a:t>‹#›</a:t>
            </a:fld>
            <a:endParaRPr lang="en-US" dirty="0"/>
          </a:p>
        </p:txBody>
      </p:sp>
    </p:spTree>
    <p:extLst>
      <p:ext uri="{BB962C8B-B14F-4D97-AF65-F5344CB8AC3E}">
        <p14:creationId xmlns:p14="http://schemas.microsoft.com/office/powerpoint/2010/main" val="26578071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12.jpeg"/><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228600" y="1174424"/>
            <a:ext cx="2552700" cy="3813734"/>
          </a:xfrm>
        </p:spPr>
      </p:pic>
      <p:pic>
        <p:nvPicPr>
          <p:cNvPr id="8" name="Content Placeholder 7"/>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2895600" y="1176291"/>
            <a:ext cx="3058638" cy="3505200"/>
          </a:xfr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1143000"/>
            <a:ext cx="2919516" cy="4114800"/>
          </a:xfrm>
          <a:prstGeom prst="rect">
            <a:avLst/>
          </a:prstGeom>
        </p:spPr>
      </p:pic>
      <p:sp>
        <p:nvSpPr>
          <p:cNvPr id="10" name="TextBox 9"/>
          <p:cNvSpPr txBox="1"/>
          <p:nvPr/>
        </p:nvSpPr>
        <p:spPr>
          <a:xfrm>
            <a:off x="228600" y="260412"/>
            <a:ext cx="8786916" cy="584775"/>
          </a:xfrm>
          <a:prstGeom prst="rect">
            <a:avLst/>
          </a:prstGeom>
          <a:noFill/>
        </p:spPr>
        <p:txBody>
          <a:bodyPr wrap="square" rtlCol="0">
            <a:spAutoFit/>
          </a:bodyPr>
          <a:lstStyle/>
          <a:p>
            <a:r>
              <a:rPr lang="en-US" sz="3200" dirty="0" smtClean="0"/>
              <a:t>What do these three men share?</a:t>
            </a:r>
            <a:endParaRPr lang="en-US" sz="3200" dirty="0"/>
          </a:p>
        </p:txBody>
      </p:sp>
      <p:sp>
        <p:nvSpPr>
          <p:cNvPr id="11" name="TextBox 10"/>
          <p:cNvSpPr txBox="1"/>
          <p:nvPr/>
        </p:nvSpPr>
        <p:spPr>
          <a:xfrm>
            <a:off x="152400" y="5155602"/>
            <a:ext cx="2667000" cy="954107"/>
          </a:xfrm>
          <a:prstGeom prst="rect">
            <a:avLst/>
          </a:prstGeom>
          <a:noFill/>
        </p:spPr>
        <p:txBody>
          <a:bodyPr wrap="square" rtlCol="0">
            <a:spAutoFit/>
          </a:bodyPr>
          <a:lstStyle/>
          <a:p>
            <a:r>
              <a:rPr lang="en-US" sz="2800" dirty="0" smtClean="0">
                <a:latin typeface="Arial" pitchFamily="34" charset="0"/>
                <a:cs typeface="Arial" pitchFamily="34" charset="0"/>
              </a:rPr>
              <a:t>Sergei </a:t>
            </a:r>
            <a:r>
              <a:rPr lang="en-US" sz="2800" b="1" dirty="0" smtClean="0">
                <a:latin typeface="Arial" pitchFamily="34" charset="0"/>
                <a:cs typeface="Arial" pitchFamily="34" charset="0"/>
              </a:rPr>
              <a:t>Eisenstein</a:t>
            </a:r>
            <a:endParaRPr lang="en-US" sz="2800" b="1" dirty="0">
              <a:latin typeface="Arial" pitchFamily="34" charset="0"/>
              <a:cs typeface="Arial" pitchFamily="34" charset="0"/>
            </a:endParaRPr>
          </a:p>
        </p:txBody>
      </p:sp>
      <p:sp>
        <p:nvSpPr>
          <p:cNvPr id="12" name="TextBox 11"/>
          <p:cNvSpPr txBox="1"/>
          <p:nvPr/>
        </p:nvSpPr>
        <p:spPr>
          <a:xfrm>
            <a:off x="3009530" y="4940157"/>
            <a:ext cx="3048000" cy="1384995"/>
          </a:xfrm>
          <a:prstGeom prst="rect">
            <a:avLst/>
          </a:prstGeom>
          <a:noFill/>
        </p:spPr>
        <p:txBody>
          <a:bodyPr wrap="square" rtlCol="0">
            <a:spAutoFit/>
          </a:bodyPr>
          <a:lstStyle/>
          <a:p>
            <a:r>
              <a:rPr lang="en-US" sz="2800" dirty="0">
                <a:latin typeface="Arial" pitchFamily="34" charset="0"/>
                <a:cs typeface="Arial" pitchFamily="34" charset="0"/>
              </a:rPr>
              <a:t>Georg Wilhelm </a:t>
            </a:r>
            <a:r>
              <a:rPr lang="en-US" sz="2800" dirty="0" smtClean="0">
                <a:latin typeface="Arial" pitchFamily="34" charset="0"/>
                <a:cs typeface="Arial" pitchFamily="34" charset="0"/>
              </a:rPr>
              <a:t>Friedrich</a:t>
            </a:r>
          </a:p>
          <a:p>
            <a:r>
              <a:rPr lang="en-US" sz="2800" b="1" dirty="0" smtClean="0">
                <a:latin typeface="Arial" pitchFamily="34" charset="0"/>
                <a:cs typeface="Arial" pitchFamily="34" charset="0"/>
              </a:rPr>
              <a:t>Hegel</a:t>
            </a:r>
            <a:endParaRPr lang="en-US" sz="2800" b="1" dirty="0">
              <a:latin typeface="Arial" pitchFamily="34" charset="0"/>
              <a:cs typeface="Arial" pitchFamily="34" charset="0"/>
            </a:endParaRPr>
          </a:p>
        </p:txBody>
      </p:sp>
      <p:sp>
        <p:nvSpPr>
          <p:cNvPr id="13" name="TextBox 12"/>
          <p:cNvSpPr txBox="1"/>
          <p:nvPr/>
        </p:nvSpPr>
        <p:spPr>
          <a:xfrm>
            <a:off x="7162800" y="5371045"/>
            <a:ext cx="1570608" cy="954107"/>
          </a:xfrm>
          <a:prstGeom prst="rect">
            <a:avLst/>
          </a:prstGeom>
          <a:noFill/>
        </p:spPr>
        <p:txBody>
          <a:bodyPr wrap="square" rtlCol="0">
            <a:spAutoFit/>
          </a:bodyPr>
          <a:lstStyle/>
          <a:p>
            <a:r>
              <a:rPr lang="en-US" sz="2800" dirty="0" smtClean="0">
                <a:latin typeface="Arial" pitchFamily="34" charset="0"/>
                <a:cs typeface="Arial" pitchFamily="34" charset="0"/>
              </a:rPr>
              <a:t>Karl </a:t>
            </a:r>
          </a:p>
          <a:p>
            <a:r>
              <a:rPr lang="en-US" sz="2800" b="1" dirty="0" smtClean="0">
                <a:latin typeface="Arial" pitchFamily="34" charset="0"/>
                <a:cs typeface="Arial" pitchFamily="34" charset="0"/>
              </a:rPr>
              <a:t>Marx</a:t>
            </a:r>
            <a:endParaRPr lang="en-US" sz="2800" b="1" dirty="0">
              <a:latin typeface="Arial" pitchFamily="34" charset="0"/>
              <a:cs typeface="Arial" pitchFamily="34" charset="0"/>
            </a:endParaRPr>
          </a:p>
        </p:txBody>
      </p:sp>
    </p:spTree>
    <p:extLst>
      <p:ext uri="{BB962C8B-B14F-4D97-AF65-F5344CB8AC3E}">
        <p14:creationId xmlns:p14="http://schemas.microsoft.com/office/powerpoint/2010/main" val="408503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up)">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381000" y="33291"/>
            <a:ext cx="5334000" cy="6705141"/>
          </a:xfrm>
        </p:spPr>
      </p:pic>
      <p:sp>
        <p:nvSpPr>
          <p:cNvPr id="6" name="TextBox 5"/>
          <p:cNvSpPr txBox="1"/>
          <p:nvPr/>
        </p:nvSpPr>
        <p:spPr>
          <a:xfrm>
            <a:off x="5867400" y="685800"/>
            <a:ext cx="3124200" cy="707886"/>
          </a:xfrm>
          <a:prstGeom prst="rect">
            <a:avLst/>
          </a:prstGeom>
          <a:noFill/>
        </p:spPr>
        <p:txBody>
          <a:bodyPr wrap="square" rtlCol="0">
            <a:spAutoFit/>
          </a:bodyPr>
          <a:lstStyle/>
          <a:p>
            <a:r>
              <a:rPr lang="en-US" sz="2000" b="1" dirty="0" smtClean="0">
                <a:latin typeface="Arial" pitchFamily="34" charset="0"/>
                <a:cs typeface="Arial" pitchFamily="34" charset="0"/>
              </a:rPr>
              <a:t>Battleship Potemkin </a:t>
            </a:r>
            <a:r>
              <a:rPr lang="en-US" sz="2000" dirty="0" smtClean="0">
                <a:latin typeface="Arial" pitchFamily="34" charset="0"/>
                <a:cs typeface="Arial" pitchFamily="34" charset="0"/>
              </a:rPr>
              <a:t>1925</a:t>
            </a:r>
            <a:endParaRPr lang="en-US" sz="2000" dirty="0">
              <a:latin typeface="Arial" pitchFamily="34" charset="0"/>
              <a:cs typeface="Arial" pitchFamily="34" charset="0"/>
            </a:endParaRPr>
          </a:p>
        </p:txBody>
      </p:sp>
      <p:sp>
        <p:nvSpPr>
          <p:cNvPr id="7" name="TextBox 6"/>
          <p:cNvSpPr txBox="1"/>
          <p:nvPr/>
        </p:nvSpPr>
        <p:spPr>
          <a:xfrm>
            <a:off x="6057900" y="5974364"/>
            <a:ext cx="2743200" cy="400110"/>
          </a:xfrm>
          <a:prstGeom prst="rect">
            <a:avLst/>
          </a:prstGeom>
          <a:noFill/>
        </p:spPr>
        <p:txBody>
          <a:bodyPr wrap="square" rtlCol="0">
            <a:spAutoFit/>
          </a:bodyPr>
          <a:lstStyle/>
          <a:p>
            <a:r>
              <a:rPr lang="en-US" sz="2000" dirty="0">
                <a:latin typeface="Arial" pitchFamily="34" charset="0"/>
                <a:cs typeface="Arial" pitchFamily="34" charset="0"/>
              </a:rPr>
              <a:t>Odessa </a:t>
            </a:r>
            <a:r>
              <a:rPr lang="en-US" sz="2000" b="1" dirty="0">
                <a:latin typeface="Arial" pitchFamily="34" charset="0"/>
                <a:cs typeface="Arial" pitchFamily="34" charset="0"/>
              </a:rPr>
              <a:t>Steps scene</a:t>
            </a:r>
            <a:endParaRPr lang="en-US" sz="2000" dirty="0">
              <a:latin typeface="Arial" pitchFamily="34" charset="0"/>
              <a:cs typeface="Arial" pitchFamily="34" charset="0"/>
            </a:endParaRPr>
          </a:p>
        </p:txBody>
      </p:sp>
      <p:sp>
        <p:nvSpPr>
          <p:cNvPr id="8" name="TextBox 7"/>
          <p:cNvSpPr txBox="1"/>
          <p:nvPr/>
        </p:nvSpPr>
        <p:spPr>
          <a:xfrm>
            <a:off x="5810250" y="2743200"/>
            <a:ext cx="3238500" cy="1384995"/>
          </a:xfrm>
          <a:prstGeom prst="rect">
            <a:avLst/>
          </a:prstGeom>
          <a:noFill/>
        </p:spPr>
        <p:txBody>
          <a:bodyPr wrap="square" rtlCol="0">
            <a:spAutoFit/>
          </a:bodyPr>
          <a:lstStyle/>
          <a:p>
            <a:r>
              <a:rPr lang="en-US" sz="2800" b="1" dirty="0" smtClean="0">
                <a:latin typeface="Arial" pitchFamily="34" charset="0"/>
                <a:cs typeface="Arial" pitchFamily="34" charset="0"/>
              </a:rPr>
              <a:t>Dialectic Montage</a:t>
            </a:r>
          </a:p>
          <a:p>
            <a:r>
              <a:rPr lang="en-US" sz="2800" dirty="0" smtClean="0">
                <a:latin typeface="Arial" pitchFamily="34" charset="0"/>
                <a:cs typeface="Arial" pitchFamily="34" charset="0"/>
              </a:rPr>
              <a:t>Soviet Montage</a:t>
            </a:r>
          </a:p>
          <a:p>
            <a:endParaRPr lang="en-US" sz="2800" b="1" dirty="0">
              <a:latin typeface="Arial" pitchFamily="34" charset="0"/>
              <a:cs typeface="Arial" pitchFamily="34" charset="0"/>
            </a:endParaRPr>
          </a:p>
        </p:txBody>
      </p:sp>
    </p:spTree>
    <p:extLst>
      <p:ext uri="{BB962C8B-B14F-4D97-AF65-F5344CB8AC3E}">
        <p14:creationId xmlns:p14="http://schemas.microsoft.com/office/powerpoint/2010/main" val="1025003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399" y="304800"/>
            <a:ext cx="4736499" cy="3280448"/>
          </a:xfrm>
          <a:prstGeom prst="rect">
            <a:avLst/>
          </a:prstGeom>
        </p:spPr>
      </p:pic>
      <p:sp>
        <p:nvSpPr>
          <p:cNvPr id="6" name="TextBox 5"/>
          <p:cNvSpPr txBox="1"/>
          <p:nvPr/>
        </p:nvSpPr>
        <p:spPr>
          <a:xfrm>
            <a:off x="5105400" y="452307"/>
            <a:ext cx="3886200" cy="3262432"/>
          </a:xfrm>
          <a:prstGeom prst="rect">
            <a:avLst/>
          </a:prstGeom>
          <a:noFill/>
        </p:spPr>
        <p:txBody>
          <a:bodyPr wrap="square" rtlCol="0">
            <a:spAutoFit/>
          </a:bodyPr>
          <a:lstStyle/>
          <a:p>
            <a:r>
              <a:rPr lang="en-US" sz="2800" b="1" dirty="0" smtClean="0">
                <a:latin typeface="Arial" pitchFamily="34" charset="0"/>
                <a:cs typeface="Arial" pitchFamily="34" charset="0"/>
              </a:rPr>
              <a:t>Montage</a:t>
            </a:r>
          </a:p>
          <a:p>
            <a:pPr marL="342900" indent="-342900">
              <a:buFont typeface="Arial" pitchFamily="34" charset="0"/>
              <a:buChar char="•"/>
            </a:pPr>
            <a:r>
              <a:rPr lang="en-US" sz="2000" dirty="0" smtClean="0">
                <a:latin typeface="Arial" pitchFamily="34" charset="0"/>
                <a:cs typeface="Arial" pitchFamily="34" charset="0"/>
              </a:rPr>
              <a:t>Juxtaposes </a:t>
            </a:r>
            <a:r>
              <a:rPr lang="en-US" sz="2000" dirty="0">
                <a:latin typeface="Arial" pitchFamily="34" charset="0"/>
                <a:cs typeface="Arial" pitchFamily="34" charset="0"/>
              </a:rPr>
              <a:t>images by </a:t>
            </a:r>
            <a:r>
              <a:rPr lang="en-US" sz="2000" dirty="0" smtClean="0">
                <a:latin typeface="Arial" pitchFamily="34" charset="0"/>
                <a:cs typeface="Arial" pitchFamily="34" charset="0"/>
              </a:rPr>
              <a:t>editing</a:t>
            </a:r>
          </a:p>
          <a:p>
            <a:pPr marL="342900" indent="-342900">
              <a:buFont typeface="Arial" pitchFamily="34" charset="0"/>
              <a:buChar char="•"/>
            </a:pPr>
            <a:endParaRPr lang="en-US" sz="900" dirty="0" smtClean="0">
              <a:latin typeface="Arial" pitchFamily="34" charset="0"/>
              <a:cs typeface="Arial" pitchFamily="34" charset="0"/>
            </a:endParaRPr>
          </a:p>
          <a:p>
            <a:pPr marL="342900" indent="-342900">
              <a:buFont typeface="Arial" pitchFamily="34" charset="0"/>
              <a:buChar char="•"/>
            </a:pPr>
            <a:r>
              <a:rPr lang="en-US" sz="2000" dirty="0" smtClean="0">
                <a:latin typeface="Arial" pitchFamily="34" charset="0"/>
                <a:cs typeface="Arial" pitchFamily="34" charset="0"/>
              </a:rPr>
              <a:t>Uses various camera angles with cut away shots- like a storyboard</a:t>
            </a:r>
          </a:p>
          <a:p>
            <a:pPr marL="342900" indent="-342900">
              <a:buFont typeface="Arial" pitchFamily="34" charset="0"/>
              <a:buChar char="•"/>
            </a:pPr>
            <a:endParaRPr lang="en-US" sz="900" dirty="0" smtClean="0">
              <a:latin typeface="Arial" pitchFamily="34" charset="0"/>
              <a:cs typeface="Arial" pitchFamily="34" charset="0"/>
            </a:endParaRPr>
          </a:p>
          <a:p>
            <a:pPr marL="342900" indent="-342900">
              <a:buFont typeface="Arial" pitchFamily="34" charset="0"/>
              <a:buChar char="•"/>
            </a:pPr>
            <a:r>
              <a:rPr lang="en-US" sz="2000" dirty="0" smtClean="0">
                <a:latin typeface="Arial" pitchFamily="34" charset="0"/>
                <a:cs typeface="Arial" pitchFamily="34" charset="0"/>
              </a:rPr>
              <a:t>Eisenstein’s theory has influenced contemporary film and video</a:t>
            </a:r>
          </a:p>
          <a:p>
            <a:endParaRPr lang="en-US" sz="2000" dirty="0">
              <a:latin typeface="Arial" pitchFamily="34" charset="0"/>
              <a:cs typeface="Arial" pitchFamily="34" charset="0"/>
            </a:endParaRPr>
          </a:p>
        </p:txBody>
      </p:sp>
      <p:sp>
        <p:nvSpPr>
          <p:cNvPr id="7" name="TextBox 6"/>
          <p:cNvSpPr txBox="1"/>
          <p:nvPr/>
        </p:nvSpPr>
        <p:spPr>
          <a:xfrm>
            <a:off x="228600" y="3875328"/>
            <a:ext cx="8382000" cy="1508105"/>
          </a:xfrm>
          <a:prstGeom prst="rect">
            <a:avLst/>
          </a:prstGeom>
          <a:noFill/>
        </p:spPr>
        <p:txBody>
          <a:bodyPr wrap="square" rtlCol="0">
            <a:spAutoFit/>
          </a:bodyPr>
          <a:lstStyle/>
          <a:p>
            <a:pPr marL="342900" indent="-342900">
              <a:buFont typeface="Arial" pitchFamily="34" charset="0"/>
              <a:buChar char="•"/>
            </a:pPr>
            <a:r>
              <a:rPr lang="en-US" sz="2000" dirty="0">
                <a:latin typeface="Arial" pitchFamily="34" charset="0"/>
                <a:cs typeface="Arial" pitchFamily="34" charset="0"/>
              </a:rPr>
              <a:t>Eisenstein believed that film montage could create ideas or have an impact beyond the individual images. </a:t>
            </a:r>
            <a:endParaRPr lang="en-US" sz="2000" dirty="0" smtClean="0">
              <a:latin typeface="Arial" pitchFamily="34" charset="0"/>
              <a:cs typeface="Arial" pitchFamily="34" charset="0"/>
            </a:endParaRPr>
          </a:p>
          <a:p>
            <a:pPr marL="342900" indent="-342900">
              <a:buFont typeface="Arial" pitchFamily="34" charset="0"/>
              <a:buChar char="•"/>
            </a:pPr>
            <a:endParaRPr lang="en-US" sz="900" dirty="0" smtClean="0">
              <a:latin typeface="Arial" pitchFamily="34" charset="0"/>
              <a:cs typeface="Arial" pitchFamily="34" charset="0"/>
            </a:endParaRPr>
          </a:p>
          <a:p>
            <a:pPr marL="342900" indent="-342900">
              <a:buFont typeface="Arial" pitchFamily="34" charset="0"/>
              <a:buChar char="•"/>
            </a:pPr>
            <a:r>
              <a:rPr lang="en-US" sz="2000" dirty="0" smtClean="0">
                <a:latin typeface="Arial" pitchFamily="34" charset="0"/>
                <a:cs typeface="Arial" pitchFamily="34" charset="0"/>
              </a:rPr>
              <a:t>Two </a:t>
            </a:r>
            <a:r>
              <a:rPr lang="en-US" sz="2000" dirty="0">
                <a:latin typeface="Arial" pitchFamily="34" charset="0"/>
                <a:cs typeface="Arial" pitchFamily="34" charset="0"/>
              </a:rPr>
              <a:t>or more images edited together create a </a:t>
            </a:r>
            <a:r>
              <a:rPr lang="en-US" sz="2000" dirty="0" smtClean="0">
                <a:latin typeface="Arial" pitchFamily="34" charset="0"/>
                <a:cs typeface="Arial" pitchFamily="34" charset="0"/>
              </a:rPr>
              <a:t>third thing </a:t>
            </a:r>
            <a:r>
              <a:rPr lang="en-US" sz="2000" dirty="0">
                <a:latin typeface="Arial" pitchFamily="34" charset="0"/>
                <a:cs typeface="Arial" pitchFamily="34" charset="0"/>
              </a:rPr>
              <a:t>that makes the whole greater than the sum of its individual parts.</a:t>
            </a:r>
          </a:p>
        </p:txBody>
      </p:sp>
    </p:spTree>
    <p:extLst>
      <p:ext uri="{BB962C8B-B14F-4D97-AF65-F5344CB8AC3E}">
        <p14:creationId xmlns:p14="http://schemas.microsoft.com/office/powerpoint/2010/main" val="465820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673" y="152400"/>
            <a:ext cx="4447352" cy="3543300"/>
          </a:xfrm>
          <a:prstGeom prst="rect">
            <a:avLst/>
          </a:prstGeom>
        </p:spPr>
      </p:pic>
      <p:sp>
        <p:nvSpPr>
          <p:cNvPr id="3" name="TextBox 2"/>
          <p:cNvSpPr txBox="1"/>
          <p:nvPr/>
        </p:nvSpPr>
        <p:spPr>
          <a:xfrm>
            <a:off x="304800" y="3886200"/>
            <a:ext cx="8382000" cy="2831544"/>
          </a:xfrm>
          <a:prstGeom prst="rect">
            <a:avLst/>
          </a:prstGeom>
          <a:noFill/>
        </p:spPr>
        <p:txBody>
          <a:bodyPr wrap="square" rtlCol="0">
            <a:spAutoFit/>
          </a:bodyPr>
          <a:lstStyle/>
          <a:p>
            <a:pPr marL="285750" indent="-285750">
              <a:buFont typeface="Arial" pitchFamily="34" charset="0"/>
              <a:buChar char="•"/>
            </a:pPr>
            <a:r>
              <a:rPr lang="en-US" sz="2000" dirty="0">
                <a:latin typeface="Arial" pitchFamily="34" charset="0"/>
                <a:cs typeface="Arial" pitchFamily="34" charset="0"/>
              </a:rPr>
              <a:t>Eisenstein's greatest demonstration of the power of montage comes in the "Odessa Steps" sequence of his 1925 film </a:t>
            </a:r>
            <a:r>
              <a:rPr lang="en-US" sz="2000" i="1" dirty="0">
                <a:latin typeface="Arial" pitchFamily="34" charset="0"/>
                <a:cs typeface="Arial" pitchFamily="34" charset="0"/>
              </a:rPr>
              <a:t>Battleship Potemkin</a:t>
            </a:r>
            <a:r>
              <a:rPr lang="en-US" sz="2000" dirty="0" smtClean="0">
                <a:latin typeface="Arial" pitchFamily="34" charset="0"/>
                <a:cs typeface="Arial" pitchFamily="34" charset="0"/>
              </a:rPr>
              <a:t>.</a:t>
            </a:r>
          </a:p>
          <a:p>
            <a:pPr marL="285750" indent="-285750">
              <a:buFont typeface="Arial" pitchFamily="34" charset="0"/>
              <a:buChar char="•"/>
            </a:pPr>
            <a:endParaRPr lang="en-US" sz="900" dirty="0" smtClean="0">
              <a:latin typeface="Arial" pitchFamily="34" charset="0"/>
              <a:cs typeface="Arial" pitchFamily="34" charset="0"/>
            </a:endParaRPr>
          </a:p>
          <a:p>
            <a:pPr marL="285750" indent="-285750">
              <a:buFont typeface="Arial" pitchFamily="34" charset="0"/>
              <a:buChar char="•"/>
            </a:pPr>
            <a:r>
              <a:rPr lang="en-US" sz="2000" dirty="0" smtClean="0">
                <a:latin typeface="Arial" pitchFamily="34" charset="0"/>
                <a:cs typeface="Arial" pitchFamily="34" charset="0"/>
              </a:rPr>
              <a:t>On </a:t>
            </a:r>
            <a:r>
              <a:rPr lang="en-US" sz="2000" dirty="0">
                <a:latin typeface="Arial" pitchFamily="34" charset="0"/>
                <a:cs typeface="Arial" pitchFamily="34" charset="0"/>
              </a:rPr>
              <a:t>the simplest level, montage allows Eisenstein to manipulate the audience's perception of time by stretching out the crowd's flight down the steps for seven minutes, several times longer than it would take in real </a:t>
            </a:r>
            <a:r>
              <a:rPr lang="en-US" sz="2000" dirty="0" smtClean="0">
                <a:latin typeface="Arial" pitchFamily="34" charset="0"/>
                <a:cs typeface="Arial" pitchFamily="34" charset="0"/>
              </a:rPr>
              <a:t>time.</a:t>
            </a:r>
          </a:p>
          <a:p>
            <a:pPr marL="285750" indent="-285750">
              <a:buFont typeface="Arial" pitchFamily="34" charset="0"/>
              <a:buChar char="•"/>
            </a:pPr>
            <a:endParaRPr lang="en-US" sz="900" dirty="0" smtClean="0">
              <a:latin typeface="Arial" pitchFamily="34" charset="0"/>
              <a:cs typeface="Arial" pitchFamily="34" charset="0"/>
            </a:endParaRPr>
          </a:p>
          <a:p>
            <a:pPr marL="285750" indent="-285750">
              <a:buFont typeface="Arial" pitchFamily="34" charset="0"/>
              <a:buChar char="•"/>
            </a:pPr>
            <a:r>
              <a:rPr lang="en-US" sz="2000" b="1" dirty="0" smtClean="0">
                <a:latin typeface="Arial" pitchFamily="34" charset="0"/>
                <a:cs typeface="Arial" pitchFamily="34" charset="0"/>
              </a:rPr>
              <a:t>There is a much deeper level to the collision of two shots/ images.</a:t>
            </a:r>
            <a:endParaRPr lang="en-US" sz="2000" b="1" dirty="0">
              <a:latin typeface="Arial" pitchFamily="34" charset="0"/>
              <a:cs typeface="Arial"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2825" y="152400"/>
            <a:ext cx="4634975" cy="3505200"/>
          </a:xfrm>
          <a:prstGeom prst="rect">
            <a:avLst/>
          </a:prstGeom>
        </p:spPr>
      </p:pic>
    </p:spTree>
    <p:extLst>
      <p:ext uri="{BB962C8B-B14F-4D97-AF65-F5344CB8AC3E}">
        <p14:creationId xmlns:p14="http://schemas.microsoft.com/office/powerpoint/2010/main" val="30999267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399" y="781130"/>
            <a:ext cx="3174929" cy="3638469"/>
          </a:xfrm>
          <a:prstGeom prst="rect">
            <a:avLst/>
          </a:prstGeom>
        </p:spPr>
      </p:pic>
      <p:sp>
        <p:nvSpPr>
          <p:cNvPr id="3" name="TextBox 2"/>
          <p:cNvSpPr txBox="1"/>
          <p:nvPr/>
        </p:nvSpPr>
        <p:spPr>
          <a:xfrm>
            <a:off x="4038600" y="1600200"/>
            <a:ext cx="4648200" cy="1461939"/>
          </a:xfrm>
          <a:prstGeom prst="rect">
            <a:avLst/>
          </a:prstGeom>
          <a:noFill/>
        </p:spPr>
        <p:txBody>
          <a:bodyPr wrap="square" rtlCol="0">
            <a:spAutoFit/>
          </a:bodyPr>
          <a:lstStyle/>
          <a:p>
            <a:pPr marL="285750" indent="-285750">
              <a:buFont typeface="Arial" pitchFamily="34" charset="0"/>
              <a:buChar char="•"/>
            </a:pPr>
            <a:r>
              <a:rPr lang="en-US" sz="2000" b="1" dirty="0" smtClean="0">
                <a:latin typeface="Arial" pitchFamily="34" charset="0"/>
                <a:cs typeface="Arial" pitchFamily="34" charset="0"/>
              </a:rPr>
              <a:t>Hegel </a:t>
            </a:r>
            <a:r>
              <a:rPr lang="en-US" sz="2000" dirty="0" smtClean="0">
                <a:latin typeface="Arial" pitchFamily="34" charset="0"/>
                <a:cs typeface="Arial" pitchFamily="34" charset="0"/>
              </a:rPr>
              <a:t>was a philosopher </a:t>
            </a:r>
          </a:p>
          <a:p>
            <a:pPr marL="285750" indent="-285750">
              <a:buFont typeface="Arial" pitchFamily="34" charset="0"/>
              <a:buChar char="•"/>
            </a:pPr>
            <a:endParaRPr lang="en-US" sz="900" dirty="0" smtClean="0">
              <a:latin typeface="Arial" pitchFamily="34" charset="0"/>
              <a:cs typeface="Arial" pitchFamily="34" charset="0"/>
            </a:endParaRPr>
          </a:p>
          <a:p>
            <a:pPr marL="285750" indent="-285750">
              <a:buFont typeface="Arial" pitchFamily="34" charset="0"/>
              <a:buChar char="•"/>
            </a:pPr>
            <a:r>
              <a:rPr lang="en-US" sz="2000" dirty="0" smtClean="0">
                <a:latin typeface="Arial" pitchFamily="34" charset="0"/>
                <a:cs typeface="Arial" pitchFamily="34" charset="0"/>
              </a:rPr>
              <a:t>His studies included the life-process of the human brain and the process of thinking that leads to an idea.</a:t>
            </a:r>
            <a:endParaRPr lang="en-US" sz="2000" dirty="0">
              <a:latin typeface="Arial" pitchFamily="34" charset="0"/>
              <a:cs typeface="Arial" pitchFamily="34" charset="0"/>
            </a:endParaRPr>
          </a:p>
        </p:txBody>
      </p:sp>
    </p:spTree>
    <p:extLst>
      <p:ext uri="{BB962C8B-B14F-4D97-AF65-F5344CB8AC3E}">
        <p14:creationId xmlns:p14="http://schemas.microsoft.com/office/powerpoint/2010/main" val="26777231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381001"/>
            <a:ext cx="3838623" cy="5410200"/>
          </a:xfrm>
          <a:prstGeom prst="rect">
            <a:avLst/>
          </a:prstGeom>
        </p:spPr>
      </p:pic>
      <p:sp>
        <p:nvSpPr>
          <p:cNvPr id="3" name="TextBox 2"/>
          <p:cNvSpPr txBox="1"/>
          <p:nvPr/>
        </p:nvSpPr>
        <p:spPr>
          <a:xfrm>
            <a:off x="4638583" y="1066800"/>
            <a:ext cx="4495800" cy="1769715"/>
          </a:xfrm>
          <a:prstGeom prst="rect">
            <a:avLst/>
          </a:prstGeom>
          <a:noFill/>
        </p:spPr>
        <p:txBody>
          <a:bodyPr wrap="square" rtlCol="0">
            <a:spAutoFit/>
          </a:bodyPr>
          <a:lstStyle/>
          <a:p>
            <a:pPr marL="285750" indent="-285750">
              <a:buFont typeface="Arial" pitchFamily="34" charset="0"/>
              <a:buChar char="•"/>
            </a:pPr>
            <a:r>
              <a:rPr lang="en-US" sz="2000" b="1" dirty="0" smtClean="0">
                <a:latin typeface="Arial" pitchFamily="34" charset="0"/>
                <a:cs typeface="Arial" pitchFamily="34" charset="0"/>
              </a:rPr>
              <a:t>Marx </a:t>
            </a:r>
            <a:r>
              <a:rPr lang="en-US" sz="2000" dirty="0" smtClean="0">
                <a:latin typeface="Arial" pitchFamily="34" charset="0"/>
                <a:cs typeface="Arial" pitchFamily="34" charset="0"/>
              </a:rPr>
              <a:t>was a philosopher who was influenced by Hegel.</a:t>
            </a:r>
          </a:p>
          <a:p>
            <a:pPr marL="285750" indent="-285750">
              <a:buFont typeface="Arial" pitchFamily="34" charset="0"/>
              <a:buChar char="•"/>
            </a:pPr>
            <a:endParaRPr lang="en-US" sz="900" dirty="0" smtClean="0">
              <a:latin typeface="Arial" pitchFamily="34" charset="0"/>
              <a:cs typeface="Arial" pitchFamily="34" charset="0"/>
            </a:endParaRPr>
          </a:p>
          <a:p>
            <a:pPr marL="285750" indent="-285750">
              <a:buFont typeface="Arial" pitchFamily="34" charset="0"/>
              <a:buChar char="•"/>
            </a:pPr>
            <a:r>
              <a:rPr lang="en-US" sz="2000" dirty="0" smtClean="0">
                <a:latin typeface="Arial" pitchFamily="34" charset="0"/>
                <a:cs typeface="Arial" pitchFamily="34" charset="0"/>
              </a:rPr>
              <a:t>Some of his theories explore the translation of the material world into independent forms of thought. </a:t>
            </a:r>
            <a:endParaRPr lang="en-US" sz="2000" dirty="0">
              <a:latin typeface="Arial" pitchFamily="34" charset="0"/>
              <a:cs typeface="Arial" pitchFamily="34" charset="0"/>
            </a:endParaRPr>
          </a:p>
        </p:txBody>
      </p:sp>
    </p:spTree>
    <p:extLst>
      <p:ext uri="{BB962C8B-B14F-4D97-AF65-F5344CB8AC3E}">
        <p14:creationId xmlns:p14="http://schemas.microsoft.com/office/powerpoint/2010/main" val="8415832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288239"/>
            <a:ext cx="6705600" cy="523220"/>
          </a:xfrm>
          <a:prstGeom prst="rect">
            <a:avLst/>
          </a:prstGeom>
          <a:noFill/>
        </p:spPr>
        <p:txBody>
          <a:bodyPr wrap="square" rtlCol="0">
            <a:spAutoFit/>
          </a:bodyPr>
          <a:lstStyle/>
          <a:p>
            <a:r>
              <a:rPr lang="en-US" sz="2800" b="1" dirty="0">
                <a:latin typeface="Arial" pitchFamily="34" charset="0"/>
                <a:cs typeface="Arial" pitchFamily="34" charset="0"/>
              </a:rPr>
              <a:t>di·a·lec·tic</a:t>
            </a:r>
            <a:endParaRPr lang="en-US" sz="2800" dirty="0">
              <a:latin typeface="Arial" pitchFamily="34" charset="0"/>
              <a:cs typeface="Arial" pitchFamily="34" charset="0"/>
            </a:endParaRPr>
          </a:p>
        </p:txBody>
      </p:sp>
      <p:sp>
        <p:nvSpPr>
          <p:cNvPr id="3" name="TextBox 2"/>
          <p:cNvSpPr txBox="1"/>
          <p:nvPr/>
        </p:nvSpPr>
        <p:spPr>
          <a:xfrm>
            <a:off x="381000" y="914399"/>
            <a:ext cx="7848600" cy="3970318"/>
          </a:xfrm>
          <a:prstGeom prst="rect">
            <a:avLst/>
          </a:prstGeom>
          <a:noFill/>
        </p:spPr>
        <p:txBody>
          <a:bodyPr wrap="square" rtlCol="0">
            <a:spAutoFit/>
          </a:bodyPr>
          <a:lstStyle/>
          <a:p>
            <a:r>
              <a:rPr lang="en-US" dirty="0">
                <a:latin typeface="Arial" pitchFamily="34" charset="0"/>
                <a:cs typeface="Arial" pitchFamily="34" charset="0"/>
              </a:rPr>
              <a:t>1. The art or practice of arriving at the truth by the exchange of logical arguments</a:t>
            </a:r>
            <a:r>
              <a:rPr lang="en-US" dirty="0" smtClean="0">
                <a:latin typeface="Arial" pitchFamily="34" charset="0"/>
                <a:cs typeface="Arial" pitchFamily="34" charset="0"/>
              </a:rPr>
              <a:t>.</a:t>
            </a:r>
          </a:p>
          <a:p>
            <a:endParaRPr lang="en-US" sz="900" dirty="0" smtClean="0">
              <a:latin typeface="Arial" pitchFamily="34" charset="0"/>
              <a:cs typeface="Arial" pitchFamily="34" charset="0"/>
            </a:endParaRPr>
          </a:p>
          <a:p>
            <a:r>
              <a:rPr lang="en-US" dirty="0" smtClean="0">
                <a:latin typeface="Arial" pitchFamily="34" charset="0"/>
                <a:cs typeface="Arial" pitchFamily="34" charset="0"/>
              </a:rPr>
              <a:t>2.</a:t>
            </a:r>
            <a:r>
              <a:rPr lang="en-US" dirty="0">
                <a:latin typeface="Arial" pitchFamily="34" charset="0"/>
                <a:cs typeface="Arial" pitchFamily="34" charset="0"/>
              </a:rPr>
              <a:t> The process a</a:t>
            </a:r>
            <a:r>
              <a:rPr lang="en-US" dirty="0" smtClean="0">
                <a:latin typeface="Arial" pitchFamily="34" charset="0"/>
                <a:cs typeface="Arial" pitchFamily="34" charset="0"/>
              </a:rPr>
              <a:t>ssociated </a:t>
            </a:r>
            <a:r>
              <a:rPr lang="en-US" dirty="0">
                <a:latin typeface="Arial" pitchFamily="34" charset="0"/>
                <a:cs typeface="Arial" pitchFamily="34" charset="0"/>
              </a:rPr>
              <a:t>with Hegel of arriving at the truth by stating a </a:t>
            </a:r>
            <a:r>
              <a:rPr lang="en-US" b="1" dirty="0">
                <a:latin typeface="Arial" pitchFamily="34" charset="0"/>
                <a:cs typeface="Arial" pitchFamily="34" charset="0"/>
              </a:rPr>
              <a:t>thesis</a:t>
            </a:r>
            <a:r>
              <a:rPr lang="en-US" dirty="0">
                <a:latin typeface="Arial" pitchFamily="34" charset="0"/>
                <a:cs typeface="Arial" pitchFamily="34" charset="0"/>
              </a:rPr>
              <a:t>, developing a contradictory </a:t>
            </a:r>
            <a:r>
              <a:rPr lang="en-US" b="1" dirty="0">
                <a:latin typeface="Arial" pitchFamily="34" charset="0"/>
                <a:cs typeface="Arial" pitchFamily="34" charset="0"/>
              </a:rPr>
              <a:t>antithesis</a:t>
            </a:r>
            <a:r>
              <a:rPr lang="en-US" dirty="0">
                <a:latin typeface="Arial" pitchFamily="34" charset="0"/>
                <a:cs typeface="Arial" pitchFamily="34" charset="0"/>
              </a:rPr>
              <a:t>, and combining and resolving them into a coherent </a:t>
            </a:r>
            <a:r>
              <a:rPr lang="en-US" b="1" dirty="0">
                <a:latin typeface="Arial" pitchFamily="34" charset="0"/>
                <a:cs typeface="Arial" pitchFamily="34" charset="0"/>
              </a:rPr>
              <a:t>synthesis</a:t>
            </a:r>
            <a:r>
              <a:rPr lang="en-US" dirty="0" smtClean="0">
                <a:latin typeface="Arial" pitchFamily="34" charset="0"/>
                <a:cs typeface="Arial" pitchFamily="34" charset="0"/>
              </a:rPr>
              <a:t>. Linked to </a:t>
            </a:r>
            <a:r>
              <a:rPr lang="en-US" b="1" dirty="0" smtClean="0">
                <a:latin typeface="Arial" pitchFamily="34" charset="0"/>
                <a:cs typeface="Arial" pitchFamily="34" charset="0"/>
              </a:rPr>
              <a:t>conflict theory</a:t>
            </a:r>
            <a:r>
              <a:rPr lang="en-US" dirty="0" smtClean="0">
                <a:latin typeface="Arial" pitchFamily="34" charset="0"/>
                <a:cs typeface="Arial" pitchFamily="34" charset="0"/>
              </a:rPr>
              <a:t>.</a:t>
            </a:r>
          </a:p>
          <a:p>
            <a:endParaRPr lang="en-US" sz="900" dirty="0" smtClean="0">
              <a:latin typeface="Arial" pitchFamily="34" charset="0"/>
              <a:cs typeface="Arial" pitchFamily="34" charset="0"/>
            </a:endParaRPr>
          </a:p>
          <a:p>
            <a:r>
              <a:rPr lang="en-US" dirty="0" smtClean="0">
                <a:latin typeface="Arial" pitchFamily="34" charset="0"/>
                <a:cs typeface="Arial" pitchFamily="34" charset="0"/>
              </a:rPr>
              <a:t>3. A </a:t>
            </a:r>
            <a:r>
              <a:rPr lang="en-US" dirty="0">
                <a:latin typeface="Arial" pitchFamily="34" charset="0"/>
                <a:cs typeface="Arial" pitchFamily="34" charset="0"/>
              </a:rPr>
              <a:t>method of argument or exposition that systematically weighs contradictory facts or ideas with a view to the resolution of their real or apparent contradictions</a:t>
            </a:r>
            <a:r>
              <a:rPr lang="en-US" dirty="0" smtClean="0">
                <a:latin typeface="Arial" pitchFamily="34" charset="0"/>
                <a:cs typeface="Arial" pitchFamily="34" charset="0"/>
              </a:rPr>
              <a:t>.</a:t>
            </a:r>
          </a:p>
          <a:p>
            <a:r>
              <a:rPr lang="en-US" b="1" dirty="0">
                <a:latin typeface="Arial" pitchFamily="34" charset="0"/>
                <a:cs typeface="Arial" pitchFamily="34" charset="0"/>
              </a:rPr>
              <a:t/>
            </a:r>
            <a:br>
              <a:rPr lang="en-US" b="1" dirty="0">
                <a:latin typeface="Arial" pitchFamily="34" charset="0"/>
                <a:cs typeface="Arial" pitchFamily="34" charset="0"/>
              </a:rPr>
            </a:br>
            <a:r>
              <a:rPr lang="en-US" dirty="0" smtClean="0">
                <a:latin typeface="Arial" pitchFamily="34" charset="0"/>
                <a:cs typeface="Arial" pitchFamily="34" charset="0"/>
              </a:rPr>
              <a:t>4.</a:t>
            </a:r>
            <a:r>
              <a:rPr lang="en-US" dirty="0">
                <a:latin typeface="Arial" pitchFamily="34" charset="0"/>
                <a:cs typeface="Arial" pitchFamily="34" charset="0"/>
              </a:rPr>
              <a:t> The Marxian process of change through the conflict of opposing forces, whereby a given contradiction is characterized by a primary and a secondary aspect, the secondary succumbing to the primary, which is then transformed into an aspect of a new contradiction.</a:t>
            </a:r>
          </a:p>
        </p:txBody>
      </p:sp>
    </p:spTree>
    <p:extLst>
      <p:ext uri="{BB962C8B-B14F-4D97-AF65-F5344CB8AC3E}">
        <p14:creationId xmlns:p14="http://schemas.microsoft.com/office/powerpoint/2010/main" val="1392165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799" y="381000"/>
            <a:ext cx="7030769" cy="4648200"/>
          </a:xfrm>
          <a:prstGeom prst="rect">
            <a:avLst/>
          </a:prstGeom>
        </p:spPr>
      </p:pic>
      <p:sp>
        <p:nvSpPr>
          <p:cNvPr id="3" name="TextBox 2"/>
          <p:cNvSpPr txBox="1"/>
          <p:nvPr/>
        </p:nvSpPr>
        <p:spPr>
          <a:xfrm>
            <a:off x="685799" y="5334000"/>
            <a:ext cx="7848601" cy="707886"/>
          </a:xfrm>
          <a:prstGeom prst="rect">
            <a:avLst/>
          </a:prstGeom>
          <a:noFill/>
        </p:spPr>
        <p:txBody>
          <a:bodyPr wrap="square" rtlCol="0">
            <a:spAutoFit/>
          </a:bodyPr>
          <a:lstStyle/>
          <a:p>
            <a:r>
              <a:rPr lang="en-US" sz="2000" dirty="0" smtClean="0">
                <a:latin typeface="Arial" pitchFamily="34" charset="0"/>
                <a:cs typeface="Arial" pitchFamily="34" charset="0"/>
              </a:rPr>
              <a:t>The nature of the montage is to generate an intellectual idea from the collision of independent shots </a:t>
            </a:r>
            <a:endParaRPr lang="en-US" sz="2000" dirty="0">
              <a:latin typeface="Arial" pitchFamily="34" charset="0"/>
              <a:cs typeface="Arial" pitchFamily="34" charset="0"/>
            </a:endParaRPr>
          </a:p>
        </p:txBody>
      </p:sp>
    </p:spTree>
    <p:extLst>
      <p:ext uri="{BB962C8B-B14F-4D97-AF65-F5344CB8AC3E}">
        <p14:creationId xmlns:p14="http://schemas.microsoft.com/office/powerpoint/2010/main" val="23516238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0"/>
            <a:ext cx="7446818" cy="4680857"/>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1661090"/>
            <a:ext cx="2579462" cy="1547677"/>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69065" y="1661090"/>
            <a:ext cx="2286000" cy="1788160"/>
          </a:xfrm>
          <a:prstGeom prst="rect">
            <a:avLst/>
          </a:prstGeom>
        </p:spPr>
      </p:pic>
      <p:sp>
        <p:nvSpPr>
          <p:cNvPr id="6" name="TextBox 5"/>
          <p:cNvSpPr txBox="1"/>
          <p:nvPr/>
        </p:nvSpPr>
        <p:spPr>
          <a:xfrm>
            <a:off x="4843373" y="5597741"/>
            <a:ext cx="4038600" cy="954107"/>
          </a:xfrm>
          <a:prstGeom prst="rect">
            <a:avLst/>
          </a:prstGeom>
          <a:noFill/>
        </p:spPr>
        <p:txBody>
          <a:bodyPr wrap="square" rtlCol="0">
            <a:spAutoFit/>
          </a:bodyPr>
          <a:lstStyle/>
          <a:p>
            <a:r>
              <a:rPr lang="en-US" sz="2800" b="1" dirty="0" smtClean="0">
                <a:latin typeface="Arial" pitchFamily="34" charset="0"/>
                <a:cs typeface="Arial" pitchFamily="34" charset="0"/>
              </a:rPr>
              <a:t>Independent Translations and Ideas</a:t>
            </a:r>
            <a:endParaRPr lang="en-US" sz="2800" b="1" dirty="0">
              <a:latin typeface="Arial" pitchFamily="34" charset="0"/>
              <a:cs typeface="Arial" pitchFamily="34" charset="0"/>
            </a:endParaRPr>
          </a:p>
        </p:txBody>
      </p:sp>
      <p:pic>
        <p:nvPicPr>
          <p:cNvPr id="7" name="Picture 6"/>
          <p:cNvPicPr>
            <a:picLocks noChangeAspect="1"/>
          </p:cNvPicPr>
          <p:nvPr/>
        </p:nvPicPr>
        <p:blipFill>
          <a:blip r:embed="rId5" cstate="print">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tretch>
            <a:fillRect/>
          </a:stretch>
        </p:blipFill>
        <p:spPr>
          <a:xfrm>
            <a:off x="3124200" y="4419600"/>
            <a:ext cx="1704377" cy="2356282"/>
          </a:xfrm>
          <a:prstGeom prst="rect">
            <a:avLst/>
          </a:prstGeom>
        </p:spPr>
      </p:pic>
    </p:spTree>
    <p:extLst>
      <p:ext uri="{BB962C8B-B14F-4D97-AF65-F5344CB8AC3E}">
        <p14:creationId xmlns:p14="http://schemas.microsoft.com/office/powerpoint/2010/main" val="165578929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129</TotalTime>
  <Words>145</Words>
  <Application>Microsoft Office PowerPoint</Application>
  <PresentationFormat>On-screen Show (4:3)</PresentationFormat>
  <Paragraphs>39</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 Waldeck</dc:creator>
  <cp:lastModifiedBy>Rob Waldeck</cp:lastModifiedBy>
  <cp:revision>12</cp:revision>
  <dcterms:created xsi:type="dcterms:W3CDTF">2013-05-03T03:46:35Z</dcterms:created>
  <dcterms:modified xsi:type="dcterms:W3CDTF">2013-05-03T05:56:07Z</dcterms:modified>
</cp:coreProperties>
</file>