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layfair Display"/>
      <p:regular r:id="rId35"/>
      <p:bold r:id="rId36"/>
      <p:italic r:id="rId37"/>
      <p:boldItalic r:id="rId38"/>
    </p:embeddedFont>
    <p:embeddedFont>
      <p:font typeface="Tino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AA92283-5B00-44A8-B858-9E4887489427}">
  <a:tblStyle styleId="{5AA92283-5B00-44A8-B858-9E4887489427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nos-bold.fntdata"/><Relationship Id="rId20" Type="http://schemas.openxmlformats.org/officeDocument/2006/relationships/slide" Target="slides/slide15.xml"/><Relationship Id="rId42" Type="http://schemas.openxmlformats.org/officeDocument/2006/relationships/font" Target="fonts/Tinos-boldItalic.fntdata"/><Relationship Id="rId41" Type="http://schemas.openxmlformats.org/officeDocument/2006/relationships/font" Target="fonts/Tino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layfairDisplay-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bold.fntdata"/><Relationship Id="rId17" Type="http://schemas.openxmlformats.org/officeDocument/2006/relationships/slide" Target="slides/slide12.xml"/><Relationship Id="rId39" Type="http://schemas.openxmlformats.org/officeDocument/2006/relationships/font" Target="fonts/Tinos-regular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2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9.png"/><Relationship Id="rId4" Type="http://schemas.openxmlformats.org/officeDocument/2006/relationships/image" Target="../media/image12.png"/><Relationship Id="rId5" Type="http://schemas.openxmlformats.org/officeDocument/2006/relationships/image" Target="../media/image0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08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4.png"/><Relationship Id="rId4" Type="http://schemas.openxmlformats.org/officeDocument/2006/relationships/image" Target="../media/image0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png"/><Relationship Id="rId3" Type="http://schemas.openxmlformats.org/officeDocument/2006/relationships/image" Target="../media/image0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9" name="Shape 9"/>
          <p:cNvPicPr preferRelativeResize="0"/>
          <p:nvPr/>
        </p:nvPicPr>
        <p:blipFill rotWithShape="1">
          <a:blip r:embed="rId2">
            <a:alphaModFix/>
          </a:blip>
          <a:srcRect b="9288" l="45142" r="0" t="0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0" name="Shape 10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2296512" y="2182212"/>
            <a:ext cx="1579174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1" name="Shape 11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2" name="Shape 12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5465074" y="-1026424"/>
            <a:ext cx="2662025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pic>
        <p:nvPicPr>
          <p:cNvPr descr="1.png" id="17" name="Shape 17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.png"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6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Just plan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94" name="Shape 94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95" name="Shape 95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96" name="Shape 96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266495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97" name="Shape 97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972175" y="2743150"/>
            <a:ext cx="3171824" cy="2400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98" name="Shape 98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99" name="Shape 99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00" name="Shape 100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7548050" y="1476375"/>
            <a:ext cx="1595950" cy="36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Just plants small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102" name="Shape 102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03" name="Shape 103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04" name="Shape 104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05" name="Shape 105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06" name="Shape 106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107" name="Shape 107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08" name="Shape 108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photo as backgroun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9525"/>
            <a:ext cx="9153599" cy="5153100"/>
          </a:xfrm>
          <a:prstGeom prst="frame">
            <a:avLst>
              <a:gd fmla="val 6469" name="adj1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3.png" id="111" name="Shape 111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12" name="Shape 112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20" name="Shape 20"/>
          <p:cNvPicPr preferRelativeResize="0"/>
          <p:nvPr/>
        </p:nvPicPr>
        <p:blipFill rotWithShape="1">
          <a:blip r:embed="rId2">
            <a:alphaModFix/>
          </a:blip>
          <a:srcRect b="17702" l="0" r="35069" t="0"/>
          <a:stretch/>
        </p:blipFill>
        <p:spPr>
          <a:xfrm rot="5400000">
            <a:off x="1426387" y="1569262"/>
            <a:ext cx="2147850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21" name="Shape 21"/>
          <p:cNvPicPr preferRelativeResize="0"/>
          <p:nvPr/>
        </p:nvPicPr>
        <p:blipFill rotWithShape="1">
          <a:blip r:embed="rId3">
            <a:alphaModFix/>
          </a:blip>
          <a:srcRect b="0" l="0" r="26809" t="0"/>
          <a:stretch/>
        </p:blipFill>
        <p:spPr>
          <a:xfrm rot="-5400000">
            <a:off x="5569537" y="-997537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3.png" id="27" name="Shape 27"/>
          <p:cNvPicPr preferRelativeResize="0"/>
          <p:nvPr/>
        </p:nvPicPr>
        <p:blipFill rotWithShape="1">
          <a:blip r:embed="rId4">
            <a:alphaModFix/>
          </a:blip>
          <a:srcRect b="18533" l="0" r="17197" t="0"/>
          <a:stretch/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28" name="Shape 28"/>
          <p:cNvPicPr preferRelativeResize="0"/>
          <p:nvPr/>
        </p:nvPicPr>
        <p:blipFill rotWithShape="1">
          <a:blip r:embed="rId5">
            <a:alphaModFix/>
          </a:blip>
          <a:srcRect b="18374" l="49259" r="0" t="0"/>
          <a:stretch/>
        </p:blipFill>
        <p:spPr>
          <a:xfrm rot="5400000">
            <a:off x="603174" y="-622225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30" name="Shape 30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31" name="Shape 31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603174" y="-622225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095794"/>
            <a:ext cx="5867786" cy="295191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3703848"/>
            <a:ext cx="590999" cy="590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2750400" y="1164100"/>
            <a:ext cx="3643200" cy="2816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/>
        </p:nvSpPr>
        <p:spPr>
          <a:xfrm>
            <a:off x="3593400" y="3748272"/>
            <a:ext cx="1957200" cy="3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descr="10.png" id="38" name="Shape 38"/>
          <p:cNvPicPr preferRelativeResize="0"/>
          <p:nvPr/>
        </p:nvPicPr>
        <p:blipFill rotWithShape="1">
          <a:blip r:embed="rId4">
            <a:alphaModFix/>
          </a:blip>
          <a:srcRect b="50541" l="17184" r="0" t="0"/>
          <a:stretch/>
        </p:blipFill>
        <p:spPr>
          <a:xfrm>
            <a:off x="-9524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39" name="Shape 39"/>
          <p:cNvPicPr preferRelativeResize="0"/>
          <p:nvPr/>
        </p:nvPicPr>
        <p:blipFill rotWithShape="1">
          <a:blip r:embed="rId5">
            <a:alphaModFix/>
          </a:blip>
          <a:srcRect b="26905" l="0" r="34288" t="0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41" name="Shape 41"/>
          <p:cNvPicPr preferRelativeResize="0"/>
          <p:nvPr/>
        </p:nvPicPr>
        <p:blipFill rotWithShape="1">
          <a:blip r:embed="rId2">
            <a:alphaModFix/>
          </a:blip>
          <a:srcRect b="19199" l="50049" r="-4964" t="-17056"/>
          <a:stretch/>
        </p:blipFill>
        <p:spPr>
          <a:xfrm rot="5400000">
            <a:off x="1031774" y="-1060350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pic>
        <p:nvPicPr>
          <p:cNvPr descr="5.png" id="47" name="Shape 47"/>
          <p:cNvPicPr preferRelativeResize="0"/>
          <p:nvPr/>
        </p:nvPicPr>
        <p:blipFill rotWithShape="1">
          <a:blip r:embed="rId3">
            <a:alphaModFix/>
          </a:blip>
          <a:srcRect b="23112" l="0" r="36415" t="0"/>
          <a:stretch/>
        </p:blipFill>
        <p:spPr>
          <a:xfrm>
            <a:off x="7397875" y="1847850"/>
            <a:ext cx="1746124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48" name="Shape 48"/>
          <p:cNvPicPr preferRelativeResize="0"/>
          <p:nvPr/>
        </p:nvPicPr>
        <p:blipFill rotWithShape="1">
          <a:blip r:embed="rId4">
            <a:alphaModFix/>
          </a:blip>
          <a:srcRect b="16541" l="11090" r="-11089" t="0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50" name="Shape 50"/>
          <p:cNvPicPr preferRelativeResize="0"/>
          <p:nvPr/>
        </p:nvPicPr>
        <p:blipFill rotWithShape="1">
          <a:blip r:embed="rId2">
            <a:alphaModFix/>
          </a:blip>
          <a:srcRect b="26905" l="0" r="34288" t="0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Shape 54"/>
          <p:cNvSpPr txBox="1"/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191650" y="2115773"/>
            <a:ext cx="3281699" cy="2152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70800" y="2115773"/>
            <a:ext cx="3281699" cy="2152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pic>
        <p:nvPicPr>
          <p:cNvPr descr="7.png" id="57" name="Shape 57"/>
          <p:cNvPicPr preferRelativeResize="0"/>
          <p:nvPr/>
        </p:nvPicPr>
        <p:blipFill rotWithShape="1">
          <a:blip r:embed="rId3">
            <a:alphaModFix/>
          </a:blip>
          <a:srcRect b="21764" l="57520" r="0" t="0"/>
          <a:stretch/>
        </p:blipFill>
        <p:spPr>
          <a:xfrm>
            <a:off x="0" y="2380575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58" name="Shape 58"/>
          <p:cNvPicPr preferRelativeResize="0"/>
          <p:nvPr/>
        </p:nvPicPr>
        <p:blipFill rotWithShape="1">
          <a:blip r:embed="rId4">
            <a:alphaModFix/>
          </a:blip>
          <a:srcRect b="72214" l="0" r="35069" t="0"/>
          <a:stretch/>
        </p:blipFill>
        <p:spPr>
          <a:xfrm>
            <a:off x="7005675" y="3455207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60" name="Shape 60"/>
          <p:cNvPicPr preferRelativeResize="0"/>
          <p:nvPr/>
        </p:nvPicPr>
        <p:blipFill rotWithShape="1">
          <a:blip r:embed="rId2">
            <a:alphaModFix/>
          </a:blip>
          <a:srcRect b="3157" l="45000" r="0" t="0"/>
          <a:stretch/>
        </p:blipFill>
        <p:spPr>
          <a:xfrm>
            <a:off x="-11013" y="1333538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61" name="Shape 61"/>
          <p:cNvPicPr preferRelativeResize="0"/>
          <p:nvPr/>
        </p:nvPicPr>
        <p:blipFill rotWithShape="1">
          <a:blip r:embed="rId3">
            <a:alphaModFix/>
          </a:blip>
          <a:srcRect b="6270" l="-5401" r="32211" t="-6270"/>
          <a:stretch/>
        </p:blipFill>
        <p:spPr>
          <a:xfrm flipH="1" rot="-5400000">
            <a:off x="6293387" y="2292887"/>
            <a:ext cx="2062674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Shape 65"/>
          <p:cNvSpPr txBox="1"/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176100" y="2127925"/>
            <a:ext cx="2168400" cy="2334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3455676" y="2127925"/>
            <a:ext cx="2168400" cy="2334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5735253" y="2127925"/>
            <a:ext cx="2168400" cy="2334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pic>
        <p:nvPicPr>
          <p:cNvPr descr="1.png" id="69" name="Shape 69"/>
          <p:cNvPicPr preferRelativeResize="0"/>
          <p:nvPr/>
        </p:nvPicPr>
        <p:blipFill rotWithShape="1">
          <a:blip r:embed="rId4">
            <a:alphaModFix/>
          </a:blip>
          <a:srcRect b="42702" l="-13090" r="39793" t="-8865"/>
          <a:stretch/>
        </p:blipFill>
        <p:spPr>
          <a:xfrm rot="-5400000">
            <a:off x="6943724" y="-90783"/>
            <a:ext cx="2133600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png" id="71" name="Shape 71"/>
          <p:cNvPicPr preferRelativeResize="0"/>
          <p:nvPr/>
        </p:nvPicPr>
        <p:blipFill rotWithShape="1">
          <a:blip r:embed="rId2">
            <a:alphaModFix/>
          </a:blip>
          <a:srcRect b="18374" l="49259" r="0" t="0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pic>
        <p:nvPicPr>
          <p:cNvPr descr="3.png" id="76" name="Shape 76"/>
          <p:cNvPicPr preferRelativeResize="0"/>
          <p:nvPr/>
        </p:nvPicPr>
        <p:blipFill rotWithShape="1">
          <a:blip r:embed="rId3">
            <a:alphaModFix/>
          </a:blip>
          <a:srcRect b="18533" l="0" r="17197" t="0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78" name="Shape 78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Shape 82"/>
          <p:cNvSpPr txBox="1"/>
          <p:nvPr>
            <p:ph idx="1" type="body"/>
          </p:nvPr>
        </p:nvSpPr>
        <p:spPr>
          <a:xfrm>
            <a:off x="885825" y="3949100"/>
            <a:ext cx="7372499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/>
        </p:txBody>
      </p:sp>
      <p:pic>
        <p:nvPicPr>
          <p:cNvPr descr="7.png" id="83" name="Shape 83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png" id="85" name="Shape 85"/>
          <p:cNvPicPr preferRelativeResize="0"/>
          <p:nvPr/>
        </p:nvPicPr>
        <p:blipFill rotWithShape="1">
          <a:blip r:embed="rId2">
            <a:alphaModFix/>
          </a:blip>
          <a:srcRect b="12701" l="0" r="40695" t="0"/>
          <a:stretch/>
        </p:blipFill>
        <p:spPr>
          <a:xfrm>
            <a:off x="7727980" y="1889850"/>
            <a:ext cx="1416019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86" name="Shape 86"/>
          <p:cNvPicPr preferRelativeResize="0"/>
          <p:nvPr/>
        </p:nvPicPr>
        <p:blipFill rotWithShape="1">
          <a:blip r:embed="rId3">
            <a:alphaModFix/>
          </a:blip>
          <a:srcRect b="9942" l="43534" r="0" t="0"/>
          <a:stretch/>
        </p:blipFill>
        <p:spPr>
          <a:xfrm flipH="1" rot="-5400000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87" name="Shape 87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123620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2.png" id="91" name="Shape 91"/>
          <p:cNvPicPr preferRelativeResize="0"/>
          <p:nvPr/>
        </p:nvPicPr>
        <p:blipFill rotWithShape="1">
          <a:blip r:embed="rId4">
            <a:alphaModFix/>
          </a:blip>
          <a:srcRect b="21353" l="45142" r="0" t="-12064"/>
          <a:stretch/>
        </p:blipFill>
        <p:spPr>
          <a:xfrm rot="5400000">
            <a:off x="949199" y="-968250"/>
            <a:ext cx="1654425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92" name="Shape 92"/>
          <p:cNvPicPr preferRelativeResize="0"/>
          <p:nvPr/>
        </p:nvPicPr>
        <p:blipFill rotWithShape="1">
          <a:blip r:embed="rId5">
            <a:alphaModFix/>
          </a:blip>
          <a:srcRect b="16541" l="11090" r="-11089" t="0"/>
          <a:stretch/>
        </p:blipFill>
        <p:spPr>
          <a:xfrm flipH="1">
            <a:off x="7639049" y="3602475"/>
            <a:ext cx="1504949" cy="154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BFA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b="1" sz="4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agram.com/makeupbycdo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Makeupbycdo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>
                <a:solidFill>
                  <a:srgbClr val="E06666"/>
                </a:solidFill>
              </a:rPr>
              <a:t>By: Christina 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744900" y="670950"/>
            <a:ext cx="6881400" cy="9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</a:rPr>
              <a:t>My</a:t>
            </a:r>
            <a:r>
              <a:rPr lang="en" sz="4000">
                <a:solidFill>
                  <a:srgbClr val="E06666"/>
                </a:solidFill>
              </a:rPr>
              <a:t> Marketing</a:t>
            </a:r>
            <a:r>
              <a:rPr lang="en" sz="4000"/>
              <a:t> Plan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813075" y="1293925"/>
            <a:ext cx="2712000" cy="17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TARGET AUDIENCE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Both women and men of any age, skin type and ethnicity.  Anyone who wants to get their makeup done for a special day.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601375" y="1293925"/>
            <a:ext cx="4259700" cy="168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SUCCESS PLAN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Practice on anyone I can, reach out to small photographers, brands and companies, try different looks, keep up with the trends and post as much as I can.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509750" y="2907450"/>
            <a:ext cx="6269700" cy="142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ADVERTISING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Currently just on </a:t>
            </a:r>
            <a:r>
              <a:rPr b="1" lang="en" sz="1600"/>
              <a:t>Instagram</a:t>
            </a:r>
            <a:r>
              <a:rPr lang="en" sz="1600"/>
              <a:t>. Friends and family sharing my work, clients/photographers tagging me in photos, reaching out to other aspiring makeup artists.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656450" y="373550"/>
            <a:ext cx="2266968" cy="454886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469187" y="355650"/>
            <a:ext cx="2266968" cy="454886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281912" y="350225"/>
            <a:ext cx="2266968" cy="454886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_20170108-015938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125" y="720725"/>
            <a:ext cx="2063098" cy="3701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0108-015155.png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72" y="737868"/>
            <a:ext cx="2063098" cy="3667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0108-015404.png"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875" y="688500"/>
            <a:ext cx="2063098" cy="37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750775" y="1273500"/>
            <a:ext cx="5518500" cy="9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 Have </a:t>
            </a:r>
            <a:r>
              <a:rPr lang="en">
                <a:solidFill>
                  <a:srgbClr val="F1C232"/>
                </a:solidFill>
              </a:rPr>
              <a:t>Ready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632850" y="2048700"/>
            <a:ext cx="5855100" cy="18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i="1" lang="en" sz="2000"/>
              <a:t>Instagram Account &amp; Pictures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 u="sng">
                <a:solidFill>
                  <a:srgbClr val="C27BA0"/>
                </a:solidFill>
                <a:hlinkClick r:id="rId3"/>
              </a:rPr>
              <a:t>https://www.instagram.com/makeupbycdo/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/>
              <a:t>(By the time you follow this link, everything will be up to date, not with what I began with)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4.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 want to accomplish.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744900" y="670950"/>
            <a:ext cx="6881400" cy="9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000"/>
              <a:t>My </a:t>
            </a:r>
            <a:r>
              <a:rPr lang="en" sz="4000">
                <a:solidFill>
                  <a:srgbClr val="C27BA0"/>
                </a:solidFill>
              </a:rPr>
              <a:t>Goals</a:t>
            </a:r>
            <a:r>
              <a:rPr lang="en" sz="4000">
                <a:solidFill>
                  <a:srgbClr val="E06666"/>
                </a:solidFill>
              </a:rPr>
              <a:t> </a:t>
            </a:r>
            <a:r>
              <a:rPr lang="en" sz="4000"/>
              <a:t> 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42150" y="1429325"/>
            <a:ext cx="6640800" cy="57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Simply to get known and gain determination skills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799250" y="1853600"/>
            <a:ext cx="61224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Go from 54 followers to at least 200 by Dec. 31st 2016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877775" y="3404375"/>
            <a:ext cx="60717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Will do my best to constantly post photos, use as many hashtags as possible and approach other aspiring makeup artists</a:t>
            </a:r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1068150" y="2631925"/>
            <a:ext cx="6881400" cy="9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000"/>
              <a:t>How will I </a:t>
            </a:r>
            <a:r>
              <a:rPr lang="en" sz="4000">
                <a:solidFill>
                  <a:srgbClr val="C27BA0"/>
                </a:solidFill>
              </a:rPr>
              <a:t>Accomplish </a:t>
            </a:r>
            <a:r>
              <a:rPr lang="en" sz="4000">
                <a:solidFill>
                  <a:srgbClr val="000000"/>
                </a:solidFill>
              </a:rPr>
              <a:t>this</a:t>
            </a:r>
            <a:r>
              <a:rPr lang="en" sz="4000">
                <a:solidFill>
                  <a:schemeClr val="dk1"/>
                </a:solidFill>
              </a:rPr>
              <a:t>?</a:t>
            </a:r>
            <a:r>
              <a:rPr lang="en" sz="4000">
                <a:solidFill>
                  <a:srgbClr val="E06666"/>
                </a:solidFill>
              </a:rPr>
              <a:t> </a:t>
            </a:r>
            <a:r>
              <a:rPr lang="en" sz="40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4294967295" type="title"/>
          </p:nvPr>
        </p:nvSpPr>
        <p:spPr>
          <a:xfrm>
            <a:off x="323850" y="342900"/>
            <a:ext cx="8477399" cy="4457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i="1" lang="en">
                <a:solidFill>
                  <a:srgbClr val="FFFFFF"/>
                </a:solidFill>
              </a:rPr>
              <a:t>How did I do?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Let’s see.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5.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Stats</a:t>
            </a:r>
          </a:p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stats up to January 8th, 2017.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251600" y="892800"/>
            <a:ext cx="6640800" cy="89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/>
              <a:t>October 2016 vs. January 2017 Follower Data</a:t>
            </a:r>
          </a:p>
        </p:txBody>
      </p:sp>
      <p:graphicFrame>
        <p:nvGraphicFramePr>
          <p:cNvPr id="226" name="Shape 226"/>
          <p:cNvGraphicFramePr/>
          <p:nvPr/>
        </p:nvGraphicFramePr>
        <p:xfrm>
          <a:off x="2228841" y="2052533"/>
          <a:ext cx="2999999" cy="3000000"/>
        </p:xfrm>
        <a:graphic>
          <a:graphicData uri="http://schemas.openxmlformats.org/drawingml/2006/table">
            <a:tbl>
              <a:tblPr>
                <a:noFill/>
                <a:tableStyleId>{5AA92283-5B00-44A8-B858-9E4887489427}</a:tableStyleId>
              </a:tblPr>
              <a:tblGrid>
                <a:gridCol w="1171575"/>
                <a:gridCol w="1171575"/>
                <a:gridCol w="1171575"/>
                <a:gridCol w="1171575"/>
              </a:tblGrid>
              <a:tr h="501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Month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1st Week 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2nd Week 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4th Week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1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October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54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60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100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December 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133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167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200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January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~ 256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TBD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TBD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4294967295" type="ctrTitle"/>
          </p:nvPr>
        </p:nvSpPr>
        <p:spPr>
          <a:xfrm>
            <a:off x="685800" y="495599"/>
            <a:ext cx="7772400" cy="89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C27BA0"/>
                </a:solidFill>
              </a:rPr>
              <a:t>4,105 likes</a:t>
            </a:r>
          </a:p>
        </p:txBody>
      </p:sp>
      <p:sp>
        <p:nvSpPr>
          <p:cNvPr id="232" name="Shape 232"/>
          <p:cNvSpPr txBox="1"/>
          <p:nvPr>
            <p:ph idx="4294967295" type="ctrTitle"/>
          </p:nvPr>
        </p:nvSpPr>
        <p:spPr>
          <a:xfrm>
            <a:off x="685800" y="2362499"/>
            <a:ext cx="7772400" cy="89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1C232"/>
                </a:solidFill>
              </a:rPr>
              <a:t>206 comments</a:t>
            </a:r>
          </a:p>
        </p:txBody>
      </p:sp>
      <p:sp>
        <p:nvSpPr>
          <p:cNvPr id="233" name="Shape 233"/>
          <p:cNvSpPr txBox="1"/>
          <p:nvPr>
            <p:ph idx="4294967295" type="ctrTitle"/>
          </p:nvPr>
        </p:nvSpPr>
        <p:spPr>
          <a:xfrm>
            <a:off x="685800" y="1429049"/>
            <a:ext cx="7772400" cy="89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E06666"/>
                </a:solidFill>
              </a:rPr>
              <a:t>59 likes/post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2670900" y="4264100"/>
            <a:ext cx="3627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latin typeface="Tinos"/>
                <a:ea typeface="Tinos"/>
                <a:cs typeface="Tinos"/>
                <a:sym typeface="Tinos"/>
              </a:rPr>
              <a:t>As of January 8th, 2017</a:t>
            </a:r>
          </a:p>
        </p:txBody>
      </p:sp>
      <p:sp>
        <p:nvSpPr>
          <p:cNvPr id="235" name="Shape 235"/>
          <p:cNvSpPr txBox="1"/>
          <p:nvPr>
            <p:ph idx="4294967295" type="ctrTitle"/>
          </p:nvPr>
        </p:nvSpPr>
        <p:spPr>
          <a:xfrm>
            <a:off x="685800" y="3276899"/>
            <a:ext cx="7772400" cy="89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chemeClr val="accent3"/>
                </a:solidFill>
              </a:rPr>
              <a:t>3 comments/post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4294967295" type="ctrTitle"/>
          </p:nvPr>
        </p:nvSpPr>
        <p:spPr>
          <a:xfrm>
            <a:off x="2543175" y="897550"/>
            <a:ext cx="4057800" cy="201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A64D79"/>
                </a:solidFill>
              </a:rPr>
              <a:t>256 followers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565925" y="2821725"/>
            <a:ext cx="4058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~ 26 followers/week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(measured from 10 weeks)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32200" y="595525"/>
            <a:ext cx="6640800" cy="9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</a:rPr>
              <a:t>Makeupbycdo</a:t>
            </a:r>
          </a:p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956125" y="1413200"/>
            <a:ext cx="7243200" cy="78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/>
              <a:t>An </a:t>
            </a:r>
            <a:r>
              <a:rPr i="1" lang="en" sz="1600"/>
              <a:t>undiscovered</a:t>
            </a:r>
            <a:r>
              <a:rPr lang="en" sz="1600"/>
              <a:t>, yet hopeful </a:t>
            </a:r>
            <a:r>
              <a:rPr b="1" lang="en" sz="1600"/>
              <a:t>makeup artist</a:t>
            </a:r>
            <a:r>
              <a:rPr lang="en" sz="1600"/>
              <a:t> trying to make it in the real world conquering one social media platform at a time - starting with Instagram.</a:t>
            </a: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1323975" y="2002812"/>
            <a:ext cx="2981100" cy="164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THE STORY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girl with a crazy and passionate obsession with makeup ever since she was a kid, having a dream she thought she could never make herself start the path towards.</a:t>
            </a: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652175" y="2002825"/>
            <a:ext cx="3320400" cy="186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THE BRAND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owned and started by an 18 year old girl who took a big leap of faith on a late summer night.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Makeupbycdo</a:t>
            </a:r>
            <a:r>
              <a:rPr lang="en"/>
              <a:t> is an aspiring makeup artist.  She freelances for photographers, family and friends.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1383025" y="3989950"/>
            <a:ext cx="6496200" cy="48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600"/>
              <a:t>Makeup Artist. Aspiring. Freelance. Client Satisfaction.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4294967295" type="ctrTitle"/>
          </p:nvPr>
        </p:nvSpPr>
        <p:spPr>
          <a:xfrm>
            <a:off x="1275150" y="1888150"/>
            <a:ext cx="6593700" cy="8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Was it a</a:t>
            </a:r>
            <a:r>
              <a:rPr lang="en">
                <a:solidFill>
                  <a:srgbClr val="CC4125"/>
                </a:solidFill>
              </a:rPr>
              <a:t> Success</a:t>
            </a:r>
            <a:r>
              <a:rPr lang="en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7" name="Shape 247"/>
          <p:cNvSpPr txBox="1"/>
          <p:nvPr>
            <p:ph idx="4294967295" type="subTitle"/>
          </p:nvPr>
        </p:nvSpPr>
        <p:spPr>
          <a:xfrm>
            <a:off x="1275150" y="2693876"/>
            <a:ext cx="6593700" cy="8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3000">
                <a:latin typeface="Playfair Display"/>
                <a:ea typeface="Playfair Display"/>
                <a:cs typeface="Playfair Display"/>
                <a:sym typeface="Playfair Display"/>
              </a:rPr>
              <a:t>Well, let me tell you...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893" l="0" r="0" t="883"/>
          <a:stretch/>
        </p:blipFill>
        <p:spPr>
          <a:xfrm>
            <a:off x="4641075" y="743525"/>
            <a:ext cx="3721876" cy="365585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767661" y="743531"/>
            <a:ext cx="3721800" cy="268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I have been </a:t>
            </a:r>
            <a:r>
              <a:rPr b="1" lang="en" sz="1800">
                <a:solidFill>
                  <a:schemeClr val="accent5"/>
                </a:solidFill>
                <a:latin typeface="Tinos"/>
                <a:ea typeface="Tinos"/>
                <a:cs typeface="Tinos"/>
                <a:sym typeface="Tinos"/>
              </a:rPr>
              <a:t>contacted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 by </a:t>
            </a:r>
            <a:r>
              <a:rPr i="1" lang="en" sz="1800">
                <a:latin typeface="Tinos"/>
                <a:ea typeface="Tinos"/>
                <a:cs typeface="Tinos"/>
                <a:sym typeface="Tinos"/>
              </a:rPr>
              <a:t>Mikasa Beauty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, a Canadian Makeup Brush brand, and am now </a:t>
            </a:r>
            <a:r>
              <a:rPr b="1" lang="en" sz="1800">
                <a:solidFill>
                  <a:schemeClr val="accent5"/>
                </a:solidFill>
                <a:latin typeface="Tinos"/>
                <a:ea typeface="Tinos"/>
                <a:cs typeface="Tinos"/>
                <a:sym typeface="Tinos"/>
              </a:rPr>
              <a:t>affiliated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 with them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I've </a:t>
            </a:r>
            <a:r>
              <a:rPr b="1" lang="en" sz="1800">
                <a:solidFill>
                  <a:schemeClr val="accent5"/>
                </a:solidFill>
                <a:latin typeface="Tinos"/>
                <a:ea typeface="Tinos"/>
                <a:cs typeface="Tinos"/>
                <a:sym typeface="Tinos"/>
              </a:rPr>
              <a:t>surpassed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 my goal of 200 followers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I have </a:t>
            </a:r>
            <a:r>
              <a:rPr b="1" lang="en" sz="1800">
                <a:solidFill>
                  <a:schemeClr val="accent5"/>
                </a:solidFill>
                <a:latin typeface="Tinos"/>
                <a:ea typeface="Tinos"/>
                <a:cs typeface="Tinos"/>
                <a:sym typeface="Tinos"/>
              </a:rPr>
              <a:t>more clients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 than before</a:t>
            </a:r>
          </a:p>
          <a:p>
            <a:pPr indent="-342900" lvl="0" marL="45720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Have been </a:t>
            </a:r>
            <a:r>
              <a:rPr b="1" lang="en" sz="1800">
                <a:solidFill>
                  <a:schemeClr val="accent5"/>
                </a:solidFill>
                <a:latin typeface="Tinos"/>
                <a:ea typeface="Tinos"/>
                <a:cs typeface="Tinos"/>
                <a:sym typeface="Tinos"/>
              </a:rPr>
              <a:t>noticed</a:t>
            </a:r>
            <a:r>
              <a:rPr lang="en" sz="1800">
                <a:latin typeface="Tinos"/>
                <a:ea typeface="Tinos"/>
                <a:cs typeface="Tinos"/>
                <a:sym typeface="Tinos"/>
              </a:rPr>
              <a:t> by famous Youtubers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767650" y="743525"/>
            <a:ext cx="55656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500">
                <a:latin typeface="Playfair Display"/>
                <a:ea typeface="Playfair Display"/>
                <a:cs typeface="Playfair Display"/>
                <a:sym typeface="Playfair Display"/>
              </a:rPr>
              <a:t>Why did it </a:t>
            </a:r>
            <a:r>
              <a:rPr b="1" lang="en" sz="45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Succeed</a:t>
            </a:r>
            <a:r>
              <a:rPr b="1" lang="en" sz="4500"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466475" y="1738600"/>
            <a:ext cx="66714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2400">
                <a:latin typeface="Tinos"/>
                <a:ea typeface="Tinos"/>
                <a:cs typeface="Tinos"/>
                <a:sym typeface="Tinos"/>
              </a:rPr>
              <a:t>Kept with the</a:t>
            </a:r>
            <a:r>
              <a:rPr lang="en" sz="2400">
                <a:solidFill>
                  <a:srgbClr val="F1C232"/>
                </a:solidFill>
                <a:latin typeface="Tinos"/>
                <a:ea typeface="Tinos"/>
                <a:cs typeface="Tinos"/>
                <a:sym typeface="Tinos"/>
              </a:rPr>
              <a:t> trends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2400">
                <a:solidFill>
                  <a:srgbClr val="F1C232"/>
                </a:solidFill>
                <a:latin typeface="Tinos"/>
                <a:ea typeface="Tinos"/>
                <a:cs typeface="Tinos"/>
                <a:sym typeface="Tinos"/>
              </a:rPr>
              <a:t>Continuously</a:t>
            </a:r>
            <a:r>
              <a:rPr lang="en" sz="2400">
                <a:latin typeface="Tinos"/>
                <a:ea typeface="Tinos"/>
                <a:cs typeface="Tinos"/>
                <a:sym typeface="Tinos"/>
              </a:rPr>
              <a:t> posted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2400">
                <a:latin typeface="Tinos"/>
                <a:ea typeface="Tinos"/>
                <a:cs typeface="Tinos"/>
                <a:sym typeface="Tinos"/>
              </a:rPr>
              <a:t>Advertised my account </a:t>
            </a:r>
            <a:r>
              <a:rPr lang="en" sz="2400">
                <a:solidFill>
                  <a:srgbClr val="F1C232"/>
                </a:solidFill>
                <a:latin typeface="Tinos"/>
                <a:ea typeface="Tinos"/>
                <a:cs typeface="Tinos"/>
                <a:sym typeface="Tinos"/>
              </a:rPr>
              <a:t>constantly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2400">
                <a:latin typeface="Tinos"/>
                <a:ea typeface="Tinos"/>
                <a:cs typeface="Tinos"/>
                <a:sym typeface="Tinos"/>
              </a:rPr>
              <a:t>Did what the people </a:t>
            </a:r>
            <a:r>
              <a:rPr lang="en" sz="2400">
                <a:solidFill>
                  <a:srgbClr val="F1C232"/>
                </a:solidFill>
                <a:latin typeface="Tinos"/>
                <a:ea typeface="Tinos"/>
                <a:cs typeface="Tinos"/>
                <a:sym typeface="Tinos"/>
              </a:rPr>
              <a:t>wanted</a:t>
            </a:r>
          </a:p>
          <a:p>
            <a:pPr indent="-381000" lvl="0" marL="45720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2400">
                <a:latin typeface="Tinos"/>
                <a:ea typeface="Tinos"/>
                <a:cs typeface="Tinos"/>
                <a:sym typeface="Tinos"/>
              </a:rPr>
              <a:t>Had a </a:t>
            </a:r>
            <a:r>
              <a:rPr lang="en" sz="2400">
                <a:solidFill>
                  <a:srgbClr val="F1C232"/>
                </a:solidFill>
                <a:latin typeface="Tinos"/>
                <a:ea typeface="Tinos"/>
                <a:cs typeface="Tinos"/>
                <a:sym typeface="Tinos"/>
              </a:rPr>
              <a:t>variety</a:t>
            </a:r>
            <a:r>
              <a:rPr lang="en" sz="2400">
                <a:latin typeface="Tinos"/>
                <a:ea typeface="Tinos"/>
                <a:cs typeface="Tinos"/>
                <a:sym typeface="Tinos"/>
              </a:rPr>
              <a:t> of content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81494" y="606472"/>
            <a:ext cx="6640800" cy="106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What’s </a:t>
            </a:r>
            <a:r>
              <a:rPr lang="en" sz="3600">
                <a:solidFill>
                  <a:srgbClr val="F1C232"/>
                </a:solidFill>
              </a:rPr>
              <a:t>popular</a:t>
            </a:r>
            <a:r>
              <a:rPr lang="en" sz="3600"/>
              <a:t>?</a:t>
            </a:r>
          </a:p>
        </p:txBody>
      </p:sp>
      <p:pic>
        <p:nvPicPr>
          <p:cNvPr id="265" name="Shape 26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562" y="1283749"/>
            <a:ext cx="5042875" cy="31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6.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Goals vs. Outcome</a:t>
            </a:r>
          </a:p>
        </p:txBody>
      </p:sp>
      <p:sp>
        <p:nvSpPr>
          <p:cNvPr id="271" name="Shape 271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Did I obtain my goals?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1327800" y="967975"/>
            <a:ext cx="25560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741B47"/>
                </a:solidFill>
              </a:rPr>
              <a:t>Goals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877800" y="1794600"/>
            <a:ext cx="34560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Go from 54 followers to 200 by December 31st, 2016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Get known and gain determination skills</a:t>
            </a:r>
          </a:p>
        </p:txBody>
      </p:sp>
      <p:sp>
        <p:nvSpPr>
          <p:cNvPr id="278" name="Shape 278"/>
          <p:cNvSpPr txBox="1"/>
          <p:nvPr>
            <p:ph type="title"/>
          </p:nvPr>
        </p:nvSpPr>
        <p:spPr>
          <a:xfrm>
            <a:off x="5290200" y="967975"/>
            <a:ext cx="24108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741B47"/>
                </a:solidFill>
              </a:rPr>
              <a:t>Outcome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807800" y="1794600"/>
            <a:ext cx="33756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Now have 256 followers as of January 8th, 2017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Companies have noticed me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nos"/>
              <a:buChar char="❖"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Determination is now at 75% instead of 30%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7.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Future</a:t>
            </a:r>
          </a:p>
        </p:txBody>
      </p:sp>
      <p:sp>
        <p:nvSpPr>
          <p:cNvPr id="285" name="Shape 285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my plans for the future?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697200" y="746450"/>
            <a:ext cx="6312300" cy="785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What do I have </a:t>
            </a:r>
            <a:r>
              <a:rPr lang="en" sz="4000">
                <a:solidFill>
                  <a:srgbClr val="E69138"/>
                </a:solidFill>
              </a:rPr>
              <a:t>planned</a:t>
            </a:r>
            <a:r>
              <a:rPr lang="en" sz="4000"/>
              <a:t>?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002275" y="1580750"/>
            <a:ext cx="6916200" cy="27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Continue on this journey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Try to become 95% devoted to my brand and get my determination to 90%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Post more photos more frequently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Obtain more clients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Make a Facebook page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Work with more companies</a:t>
            </a:r>
          </a:p>
          <a:p>
            <a:pPr indent="-3556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Tinos"/>
              <a:buChar char="❖"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Make Instagram tutorial videos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1924450" y="1131325"/>
            <a:ext cx="5271900" cy="3009000"/>
          </a:xfrm>
          <a:prstGeom prst="rect">
            <a:avLst/>
          </a:prstGeom>
          <a:solidFill>
            <a:srgbClr val="FFFFFF">
              <a:alpha val="92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4294967295" type="ctrTitle"/>
          </p:nvPr>
        </p:nvSpPr>
        <p:spPr>
          <a:xfrm>
            <a:off x="2531500" y="1492825"/>
            <a:ext cx="4057800" cy="22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Please support me by following my Instagram: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3600">
                <a:solidFill>
                  <a:srgbClr val="EDADB3"/>
                </a:solidFill>
              </a:rPr>
              <a:t>@makeupbycdo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4294967295" type="ctrTitle"/>
          </p:nvPr>
        </p:nvSpPr>
        <p:spPr>
          <a:xfrm>
            <a:off x="730200" y="1736138"/>
            <a:ext cx="7683600" cy="1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200"/>
              <a:t>Thanks for your time!</a:t>
            </a:r>
          </a:p>
        </p:txBody>
      </p:sp>
      <p:sp>
        <p:nvSpPr>
          <p:cNvPr id="303" name="Shape 303"/>
          <p:cNvSpPr txBox="1"/>
          <p:nvPr>
            <p:ph idx="4294967295" type="subTitle"/>
          </p:nvPr>
        </p:nvSpPr>
        <p:spPr>
          <a:xfrm>
            <a:off x="1275150" y="2611315"/>
            <a:ext cx="6593700" cy="1468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36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You can find me at </a:t>
            </a:r>
            <a:r>
              <a:rPr b="1" lang="en" sz="1500">
                <a:solidFill>
                  <a:schemeClr val="accent4"/>
                </a:solidFill>
              </a:rPr>
              <a:t>@makeupbycdo</a:t>
            </a:r>
            <a:r>
              <a:rPr lang="en"/>
              <a:t> on Instagram or at </a:t>
            </a:r>
            <a:r>
              <a:rPr b="1" lang="en" sz="1500">
                <a:solidFill>
                  <a:schemeClr val="accent4"/>
                </a:solidFill>
              </a:rPr>
              <a:t>christinado429@gmail.com</a:t>
            </a:r>
            <a:r>
              <a:rPr lang="en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Inspiration</a:t>
            </a:r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what inspired 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2379300" y="1164100"/>
            <a:ext cx="4385400" cy="281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Life’s </a:t>
            </a:r>
            <a:r>
              <a:rPr lang="en" sz="2400" u="sng"/>
              <a:t>too short</a:t>
            </a:r>
            <a:r>
              <a:rPr lang="en" sz="2400"/>
              <a:t> not to follow your</a:t>
            </a:r>
            <a:r>
              <a:rPr lang="en" sz="2400"/>
              <a:t> </a:t>
            </a:r>
            <a:r>
              <a:rPr b="1" lang="en" sz="2400">
                <a:solidFill>
                  <a:srgbClr val="6AA84F"/>
                </a:solidFill>
              </a:rPr>
              <a:t>heart</a:t>
            </a:r>
            <a:r>
              <a:rPr lang="en" sz="240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125900" y="670950"/>
            <a:ext cx="6881400" cy="14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What </a:t>
            </a:r>
            <a:r>
              <a:rPr i="1" lang="en" sz="4000"/>
              <a:t>Personally</a:t>
            </a:r>
            <a:r>
              <a:rPr lang="en" sz="4000"/>
              <a:t> </a:t>
            </a:r>
          </a:p>
          <a:p>
            <a:pPr indent="457200" lvl="0" marL="2743200">
              <a:spcBef>
                <a:spcPts val="0"/>
              </a:spcBef>
              <a:buNone/>
            </a:pPr>
            <a:r>
              <a:rPr lang="en" sz="4000"/>
              <a:t>Inspired </a:t>
            </a:r>
            <a:r>
              <a:rPr lang="en" sz="4000">
                <a:solidFill>
                  <a:srgbClr val="E06666"/>
                </a:solidFill>
              </a:rPr>
              <a:t>Me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31425" y="2124149"/>
            <a:ext cx="6640800" cy="83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My Uncle (Oct. 5th, 1964 - July 4th, 2016) and Cousin (who was too young to go)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032500" y="2880750"/>
            <a:ext cx="5014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To hopefully gain a better life for my family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564000" y="3480150"/>
            <a:ext cx="2325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The adventure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2.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Connection</a:t>
            </a:r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connection to makeup.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2379300" y="1164100"/>
            <a:ext cx="4385400" cy="281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The terror and beauty of the </a:t>
            </a:r>
            <a:r>
              <a:rPr b="1" lang="en" sz="2200">
                <a:solidFill>
                  <a:srgbClr val="6AA84F"/>
                </a:solidFill>
              </a:rPr>
              <a:t>dream </a:t>
            </a:r>
            <a:r>
              <a:rPr lang="en" sz="2200"/>
              <a:t>come from the </a:t>
            </a:r>
            <a:r>
              <a:rPr b="1" lang="en" sz="2200">
                <a:solidFill>
                  <a:srgbClr val="6AA84F"/>
                </a:solidFill>
              </a:rPr>
              <a:t>connection</a:t>
            </a:r>
            <a:r>
              <a:rPr lang="en" sz="2200"/>
              <a:t> of previously unrelated mundanities of life.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744900" y="670950"/>
            <a:ext cx="6881400" cy="9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000">
                <a:solidFill>
                  <a:srgbClr val="C27BA0"/>
                </a:solidFill>
              </a:rPr>
              <a:t>My</a:t>
            </a:r>
            <a:r>
              <a:rPr lang="en" sz="4000">
                <a:solidFill>
                  <a:srgbClr val="E06666"/>
                </a:solidFill>
              </a:rPr>
              <a:t> </a:t>
            </a:r>
            <a:r>
              <a:rPr lang="en" sz="4000"/>
              <a:t>Connection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42150" y="1429325"/>
            <a:ext cx="6640800" cy="57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Since I am an artist, makeup is just another form of art to me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746375" y="2191050"/>
            <a:ext cx="61224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Through makeup, you can wear your masterpiece while expressing yourself at the same time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644650" y="3251975"/>
            <a:ext cx="53049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buClr>
                <a:schemeClr val="dk2"/>
              </a:buClr>
              <a:buSzPct val="100000"/>
              <a:buFont typeface="Tinos"/>
              <a:buChar char="❖"/>
            </a:pPr>
            <a:r>
              <a:rPr lang="en" sz="1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Visual Arts was my favourite ever since 2005 and still 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Marketing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Branding strategies I have planned.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