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30f02935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30f02935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3016d2f4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3016d2f4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30f02935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30f02935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3077676b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3077676b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3077676b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3077676b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3016d2f43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3016d2f4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3077676b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3077676b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3016d2f4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3016d2f4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3016d2f43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3016d2f4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30f02935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30f02935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30f02935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30f02935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30f02935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30f02935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2.png"/><Relationship Id="rId7" Type="http://schemas.openxmlformats.org/officeDocument/2006/relationships/image" Target="../media/image10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13.png"/><Relationship Id="rId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16725" y="433450"/>
            <a:ext cx="36177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File Management</a:t>
            </a:r>
            <a:endParaRPr b="1" sz="2800"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66008" l="5917" r="67866" t="13039"/>
          <a:stretch/>
        </p:blipFill>
        <p:spPr>
          <a:xfrm>
            <a:off x="4092700" y="725200"/>
            <a:ext cx="4250000" cy="27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16700" y="1300350"/>
            <a:ext cx="3942600" cy="17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Do not</a:t>
            </a:r>
            <a:r>
              <a:rPr lang="en" sz="2400"/>
              <a:t> store files in </a:t>
            </a:r>
            <a:r>
              <a:rPr b="1" lang="en" sz="2400"/>
              <a:t>Downloads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Move the files to a proper </a:t>
            </a:r>
            <a:r>
              <a:rPr b="1" lang="en" sz="2400"/>
              <a:t>Project Folder</a:t>
            </a:r>
            <a:endParaRPr b="1" sz="24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3625" y="825725"/>
            <a:ext cx="2865049" cy="286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25" y="130625"/>
            <a:ext cx="1047250" cy="10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/>
        </p:nvSpPr>
        <p:spPr>
          <a:xfrm>
            <a:off x="1632250" y="345550"/>
            <a:ext cx="63891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Premiere: Add Audio &amp; Exponential Fade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4">
            <a:alphaModFix/>
          </a:blip>
          <a:srcRect b="15854" l="49018" r="8139" t="32484"/>
          <a:stretch/>
        </p:blipFill>
        <p:spPr>
          <a:xfrm>
            <a:off x="3733425" y="1056100"/>
            <a:ext cx="5365350" cy="2729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2"/>
          <p:cNvCxnSpPr/>
          <p:nvPr/>
        </p:nvCxnSpPr>
        <p:spPr>
          <a:xfrm>
            <a:off x="3449025" y="2602100"/>
            <a:ext cx="501300" cy="433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" name="Google Shape;169;p22"/>
          <p:cNvCxnSpPr/>
          <p:nvPr/>
        </p:nvCxnSpPr>
        <p:spPr>
          <a:xfrm>
            <a:off x="4616100" y="2966600"/>
            <a:ext cx="2939100" cy="292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0" name="Google Shape;170;p22"/>
          <p:cNvSpPr txBox="1"/>
          <p:nvPr/>
        </p:nvSpPr>
        <p:spPr>
          <a:xfrm>
            <a:off x="4325225" y="2485025"/>
            <a:ext cx="2311500" cy="485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0000"/>
                </a:solidFill>
              </a:rPr>
              <a:t>Drag onto the Audio line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168400" y="2081750"/>
            <a:ext cx="3280500" cy="1047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Open the Effects Window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b="1" lang="en" sz="1800"/>
              <a:t>Audio Transitions</a:t>
            </a:r>
            <a:endParaRPr b="1"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◆"/>
            </a:pPr>
            <a:r>
              <a:rPr b="1" lang="en" sz="1800"/>
              <a:t>Exponential Fade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25" y="130625"/>
            <a:ext cx="1047250" cy="10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/>
        </p:nvSpPr>
        <p:spPr>
          <a:xfrm>
            <a:off x="1593975" y="130625"/>
            <a:ext cx="4438800" cy="11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Exporting Videos  Step 1</a:t>
            </a:r>
            <a:endParaRPr b="1" sz="2400"/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4">
            <a:alphaModFix/>
          </a:blip>
          <a:srcRect b="18790" l="51084" r="22239" t="23429"/>
          <a:stretch/>
        </p:blipFill>
        <p:spPr>
          <a:xfrm>
            <a:off x="750100" y="1786825"/>
            <a:ext cx="3403802" cy="311037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/>
          <p:nvPr/>
        </p:nvSpPr>
        <p:spPr>
          <a:xfrm>
            <a:off x="2929275" y="2874750"/>
            <a:ext cx="771900" cy="390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cxnSp>
        <p:nvCxnSpPr>
          <p:cNvPr id="180" name="Google Shape;180;p23"/>
          <p:cNvCxnSpPr>
            <a:stCxn id="181" idx="2"/>
          </p:cNvCxnSpPr>
          <p:nvPr/>
        </p:nvCxnSpPr>
        <p:spPr>
          <a:xfrm>
            <a:off x="2452001" y="1595175"/>
            <a:ext cx="663300" cy="1272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82" name="Google Shape;182;p23"/>
          <p:cNvPicPr preferRelativeResize="0"/>
          <p:nvPr/>
        </p:nvPicPr>
        <p:blipFill rotWithShape="1">
          <a:blip r:embed="rId5">
            <a:alphaModFix/>
          </a:blip>
          <a:srcRect b="18778" l="56707" r="21367" t="49148"/>
          <a:stretch/>
        </p:blipFill>
        <p:spPr>
          <a:xfrm>
            <a:off x="4769450" y="2184513"/>
            <a:ext cx="3751027" cy="23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5071725" y="2369575"/>
            <a:ext cx="2597700" cy="635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cxnSp>
        <p:nvCxnSpPr>
          <p:cNvPr id="184" name="Google Shape;184;p23"/>
          <p:cNvCxnSpPr>
            <a:stCxn id="179" idx="3"/>
            <a:endCxn id="183" idx="1"/>
          </p:cNvCxnSpPr>
          <p:nvPr/>
        </p:nvCxnSpPr>
        <p:spPr>
          <a:xfrm flipH="1" rot="10800000">
            <a:off x="3701175" y="2687100"/>
            <a:ext cx="1370700" cy="382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" name="Google Shape;185;p23"/>
          <p:cNvCxnSpPr>
            <a:endCxn id="183" idx="0"/>
          </p:cNvCxnSpPr>
          <p:nvPr/>
        </p:nvCxnSpPr>
        <p:spPr>
          <a:xfrm flipH="1">
            <a:off x="6370575" y="1595275"/>
            <a:ext cx="60900" cy="774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1" name="Google Shape;181;p23"/>
          <p:cNvSpPr txBox="1"/>
          <p:nvPr/>
        </p:nvSpPr>
        <p:spPr>
          <a:xfrm>
            <a:off x="750101" y="1177875"/>
            <a:ext cx="3403800" cy="417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Mark In &amp; Mark Out </a:t>
            </a:r>
            <a:r>
              <a:rPr lang="en"/>
              <a:t>Points</a:t>
            </a:r>
            <a:endParaRPr/>
          </a:p>
        </p:txBody>
      </p:sp>
      <p:sp>
        <p:nvSpPr>
          <p:cNvPr id="186" name="Google Shape;186;p23"/>
          <p:cNvSpPr txBox="1"/>
          <p:nvPr/>
        </p:nvSpPr>
        <p:spPr>
          <a:xfrm>
            <a:off x="4769525" y="1177875"/>
            <a:ext cx="3750900" cy="417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Defines </a:t>
            </a:r>
            <a:r>
              <a:rPr b="1" lang="en"/>
              <a:t>the Work Area</a:t>
            </a:r>
            <a:r>
              <a:rPr lang="en"/>
              <a:t> to Export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4"/>
          <p:cNvPicPr preferRelativeResize="0"/>
          <p:nvPr/>
        </p:nvPicPr>
        <p:blipFill rotWithShape="1">
          <a:blip r:embed="rId3">
            <a:alphaModFix/>
          </a:blip>
          <a:srcRect b="9732" l="0" r="25104" t="1386"/>
          <a:stretch/>
        </p:blipFill>
        <p:spPr>
          <a:xfrm>
            <a:off x="3761775" y="16938"/>
            <a:ext cx="5382230" cy="51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225" y="130625"/>
            <a:ext cx="1047250" cy="10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 txBox="1"/>
          <p:nvPr/>
        </p:nvSpPr>
        <p:spPr>
          <a:xfrm>
            <a:off x="40200" y="1308200"/>
            <a:ext cx="4438800" cy="11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Exporting Videos  Step 2</a:t>
            </a:r>
            <a:endParaRPr b="1" sz="2400"/>
          </a:p>
        </p:txBody>
      </p:sp>
      <p:sp>
        <p:nvSpPr>
          <p:cNvPr id="194" name="Google Shape;194;p24"/>
          <p:cNvSpPr txBox="1"/>
          <p:nvPr/>
        </p:nvSpPr>
        <p:spPr>
          <a:xfrm>
            <a:off x="664475" y="1989975"/>
            <a:ext cx="2231400" cy="21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File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Export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◆"/>
            </a:pPr>
            <a:r>
              <a:rPr lang="en" sz="1800"/>
              <a:t>Media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5"/>
          <p:cNvPicPr preferRelativeResize="0"/>
          <p:nvPr/>
        </p:nvPicPr>
        <p:blipFill rotWithShape="1">
          <a:blip r:embed="rId3">
            <a:alphaModFix/>
          </a:blip>
          <a:srcRect b="6379" l="33476" r="639" t="5382"/>
          <a:stretch/>
        </p:blipFill>
        <p:spPr>
          <a:xfrm>
            <a:off x="4143650" y="0"/>
            <a:ext cx="480033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225" y="130625"/>
            <a:ext cx="1047250" cy="10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5"/>
          <p:cNvSpPr txBox="1"/>
          <p:nvPr/>
        </p:nvSpPr>
        <p:spPr>
          <a:xfrm>
            <a:off x="40200" y="1308200"/>
            <a:ext cx="4438800" cy="11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Exporting Videos  Step 3</a:t>
            </a:r>
            <a:endParaRPr b="1" sz="2400"/>
          </a:p>
        </p:txBody>
      </p:sp>
      <p:sp>
        <p:nvSpPr>
          <p:cNvPr id="202" name="Google Shape;202;p25"/>
          <p:cNvSpPr txBox="1"/>
          <p:nvPr/>
        </p:nvSpPr>
        <p:spPr>
          <a:xfrm>
            <a:off x="664475" y="1989975"/>
            <a:ext cx="3363300" cy="21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Format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◆"/>
            </a:pPr>
            <a:r>
              <a:rPr lang="en" sz="1800"/>
              <a:t>H.264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Preset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◆"/>
            </a:pPr>
            <a:r>
              <a:rPr lang="en" sz="1800"/>
              <a:t>YouTube 1080p HD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216725" y="433450"/>
            <a:ext cx="36177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File Management</a:t>
            </a:r>
            <a:endParaRPr b="1" sz="2800"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68248" l="47971" r="42632" t="19103"/>
          <a:stretch/>
        </p:blipFill>
        <p:spPr>
          <a:xfrm>
            <a:off x="4280250" y="600050"/>
            <a:ext cx="1656474" cy="17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b="58557" l="0" r="70383" t="9729"/>
          <a:stretch/>
        </p:blipFill>
        <p:spPr>
          <a:xfrm>
            <a:off x="5526300" y="2044525"/>
            <a:ext cx="3617699" cy="309897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216725" y="1066975"/>
            <a:ext cx="4063500" cy="37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Folders are your friends.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Know where your files are </a:t>
            </a:r>
            <a:r>
              <a:rPr b="1" lang="en" sz="2400"/>
              <a:t>located</a:t>
            </a:r>
            <a:r>
              <a:rPr lang="en" sz="2400"/>
              <a:t> at all times.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Start by naming a </a:t>
            </a:r>
            <a:r>
              <a:rPr b="1" lang="en" sz="2400"/>
              <a:t>main folder</a:t>
            </a:r>
            <a:r>
              <a:rPr lang="en" sz="2400"/>
              <a:t> such as </a:t>
            </a:r>
            <a:r>
              <a:rPr b="1" lang="en" sz="2400"/>
              <a:t>“Tutorials” </a:t>
            </a:r>
            <a:r>
              <a:rPr lang="en" sz="2400"/>
              <a:t>in your </a:t>
            </a:r>
            <a:r>
              <a:rPr b="1" lang="en" sz="2400"/>
              <a:t>Documents</a:t>
            </a:r>
            <a:r>
              <a:rPr lang="en" sz="2400"/>
              <a:t> folder.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Then </a:t>
            </a:r>
            <a:r>
              <a:rPr b="1" lang="en" sz="2400"/>
              <a:t>organize subfolders</a:t>
            </a:r>
            <a:r>
              <a:rPr lang="en" sz="2400"/>
              <a:t> such as “Greenscreen”.</a:t>
            </a:r>
            <a:endParaRPr sz="2400"/>
          </a:p>
        </p:txBody>
      </p:sp>
      <p:cxnSp>
        <p:nvCxnSpPr>
          <p:cNvPr id="66" name="Google Shape;66;p14"/>
          <p:cNvCxnSpPr>
            <a:stCxn id="63" idx="3"/>
            <a:endCxn id="64" idx="0"/>
          </p:cNvCxnSpPr>
          <p:nvPr/>
        </p:nvCxnSpPr>
        <p:spPr>
          <a:xfrm>
            <a:off x="5936724" y="1491987"/>
            <a:ext cx="1398300" cy="552600"/>
          </a:xfrm>
          <a:prstGeom prst="bentConnector2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25" y="130625"/>
            <a:ext cx="1047250" cy="10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40200" y="1308200"/>
            <a:ext cx="44388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Sequence Settings</a:t>
            </a:r>
            <a:endParaRPr b="1" sz="2400"/>
          </a:p>
        </p:txBody>
      </p:sp>
      <p:sp>
        <p:nvSpPr>
          <p:cNvPr id="73" name="Google Shape;73;p15"/>
          <p:cNvSpPr txBox="1"/>
          <p:nvPr/>
        </p:nvSpPr>
        <p:spPr>
          <a:xfrm>
            <a:off x="226225" y="2797475"/>
            <a:ext cx="2598000" cy="617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en">
                <a:solidFill>
                  <a:schemeClr val="dk1"/>
                </a:solidFill>
              </a:rPr>
              <a:t>Sequence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◆"/>
            </a:pPr>
            <a:r>
              <a:rPr lang="en">
                <a:solidFill>
                  <a:schemeClr val="dk1"/>
                </a:solidFill>
              </a:rPr>
              <a:t>Sequence Settings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b="37969" l="38626" r="25145" t="0"/>
          <a:stretch/>
        </p:blipFill>
        <p:spPr>
          <a:xfrm>
            <a:off x="3478576" y="410150"/>
            <a:ext cx="5351002" cy="38652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15"/>
          <p:cNvCxnSpPr>
            <a:stCxn id="76" idx="3"/>
          </p:cNvCxnSpPr>
          <p:nvPr/>
        </p:nvCxnSpPr>
        <p:spPr>
          <a:xfrm flipH="1" rot="10800000">
            <a:off x="2824225" y="700900"/>
            <a:ext cx="1301400" cy="1602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" name="Google Shape;76;p15"/>
          <p:cNvSpPr txBox="1"/>
          <p:nvPr/>
        </p:nvSpPr>
        <p:spPr>
          <a:xfrm>
            <a:off x="226225" y="1994500"/>
            <a:ext cx="2598000" cy="617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Double check your </a:t>
            </a:r>
            <a:r>
              <a:rPr b="1" lang="en"/>
              <a:t>Sequence Settings</a:t>
            </a:r>
            <a:endParaRPr b="1"/>
          </a:p>
        </p:txBody>
      </p:sp>
      <p:sp>
        <p:nvSpPr>
          <p:cNvPr id="77" name="Google Shape;77;p15"/>
          <p:cNvSpPr/>
          <p:nvPr/>
        </p:nvSpPr>
        <p:spPr>
          <a:xfrm>
            <a:off x="4199075" y="701000"/>
            <a:ext cx="1235400" cy="183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5">
            <a:alphaModFix/>
          </a:blip>
          <a:srcRect b="68412" l="51455" r="22992" t="13867"/>
          <a:stretch/>
        </p:blipFill>
        <p:spPr>
          <a:xfrm>
            <a:off x="4433425" y="1588175"/>
            <a:ext cx="4238374" cy="1239951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9" name="Google Shape;79;p15"/>
          <p:cNvSpPr/>
          <p:nvPr/>
        </p:nvSpPr>
        <p:spPr>
          <a:xfrm>
            <a:off x="5882625" y="2363800"/>
            <a:ext cx="1396800" cy="183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0900" y="1810000"/>
            <a:ext cx="954300" cy="9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7">
            <a:alphaModFix/>
          </a:blip>
          <a:srcRect b="64351" l="52342" r="19245" t="11831"/>
          <a:stretch/>
        </p:blipFill>
        <p:spPr>
          <a:xfrm>
            <a:off x="4516575" y="3226050"/>
            <a:ext cx="4312998" cy="1525273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79142" y="3309725"/>
            <a:ext cx="1176258" cy="1346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/>
          <p:nvPr/>
        </p:nvSpPr>
        <p:spPr>
          <a:xfrm>
            <a:off x="5610825" y="4032725"/>
            <a:ext cx="1396800" cy="183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84" name="Google Shape;84;p15"/>
          <p:cNvSpPr txBox="1"/>
          <p:nvPr/>
        </p:nvSpPr>
        <p:spPr>
          <a:xfrm>
            <a:off x="226225" y="3600450"/>
            <a:ext cx="2598000" cy="8358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your </a:t>
            </a:r>
            <a:r>
              <a:rPr b="1" lang="en">
                <a:solidFill>
                  <a:srgbClr val="FF0000"/>
                </a:solidFill>
              </a:rPr>
              <a:t>Sequence Settings</a:t>
            </a:r>
            <a:r>
              <a:rPr lang="en"/>
              <a:t> are no larger than </a:t>
            </a:r>
            <a:r>
              <a:rPr b="1" lang="en">
                <a:solidFill>
                  <a:srgbClr val="FF0000"/>
                </a:solidFill>
              </a:rPr>
              <a:t>1920 x 1080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25" y="130625"/>
            <a:ext cx="1047250" cy="10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40200" y="1308200"/>
            <a:ext cx="44388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Make a New Sequence</a:t>
            </a:r>
            <a:endParaRPr b="1" sz="2400"/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4">
            <a:alphaModFix/>
          </a:blip>
          <a:srcRect b="7572" l="38687" r="24901" t="23957"/>
          <a:stretch/>
        </p:blipFill>
        <p:spPr>
          <a:xfrm>
            <a:off x="3487237" y="327938"/>
            <a:ext cx="5656774" cy="448762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/>
          <p:nvPr/>
        </p:nvSpPr>
        <p:spPr>
          <a:xfrm>
            <a:off x="6299275" y="3119675"/>
            <a:ext cx="1047300" cy="222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cxnSp>
        <p:nvCxnSpPr>
          <p:cNvPr id="93" name="Google Shape;93;p16"/>
          <p:cNvCxnSpPr>
            <a:stCxn id="94" idx="0"/>
          </p:cNvCxnSpPr>
          <p:nvPr/>
        </p:nvCxnSpPr>
        <p:spPr>
          <a:xfrm flipH="1" rot="10800000">
            <a:off x="6519700" y="3349725"/>
            <a:ext cx="238500" cy="1085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4" name="Google Shape;94;p16"/>
          <p:cNvSpPr/>
          <p:nvPr/>
        </p:nvSpPr>
        <p:spPr>
          <a:xfrm>
            <a:off x="6275950" y="4435125"/>
            <a:ext cx="487500" cy="462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5" name="Google Shape;95;p16"/>
          <p:cNvCxnSpPr/>
          <p:nvPr/>
        </p:nvCxnSpPr>
        <p:spPr>
          <a:xfrm>
            <a:off x="2606725" y="2935875"/>
            <a:ext cx="3830400" cy="1645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6" name="Google Shape;96;p16"/>
          <p:cNvSpPr/>
          <p:nvPr/>
        </p:nvSpPr>
        <p:spPr>
          <a:xfrm>
            <a:off x="3487225" y="1925600"/>
            <a:ext cx="1047300" cy="222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cxnSp>
        <p:nvCxnSpPr>
          <p:cNvPr id="97" name="Google Shape;97;p16"/>
          <p:cNvCxnSpPr>
            <a:stCxn id="96" idx="1"/>
          </p:cNvCxnSpPr>
          <p:nvPr/>
        </p:nvCxnSpPr>
        <p:spPr>
          <a:xfrm flipH="1">
            <a:off x="2610025" y="2036600"/>
            <a:ext cx="877200" cy="149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" name="Google Shape;98;p16"/>
          <p:cNvSpPr txBox="1"/>
          <p:nvPr/>
        </p:nvSpPr>
        <p:spPr>
          <a:xfrm>
            <a:off x="226225" y="1994500"/>
            <a:ext cx="2380500" cy="390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the </a:t>
            </a:r>
            <a:r>
              <a:rPr b="1" lang="en"/>
              <a:t>Project </a:t>
            </a:r>
            <a:r>
              <a:rPr lang="en"/>
              <a:t>window</a:t>
            </a:r>
            <a:endParaRPr/>
          </a:p>
        </p:txBody>
      </p:sp>
      <p:sp>
        <p:nvSpPr>
          <p:cNvPr id="99" name="Google Shape;99;p16"/>
          <p:cNvSpPr txBox="1"/>
          <p:nvPr/>
        </p:nvSpPr>
        <p:spPr>
          <a:xfrm>
            <a:off x="226225" y="2751550"/>
            <a:ext cx="2380500" cy="390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on the </a:t>
            </a:r>
            <a:r>
              <a:rPr b="1" lang="en"/>
              <a:t>New Item</a:t>
            </a:r>
            <a:r>
              <a:rPr lang="en"/>
              <a:t> icon</a:t>
            </a:r>
            <a:endParaRPr/>
          </a:p>
        </p:txBody>
      </p:sp>
      <p:sp>
        <p:nvSpPr>
          <p:cNvPr id="100" name="Google Shape;100;p16"/>
          <p:cNvSpPr txBox="1"/>
          <p:nvPr/>
        </p:nvSpPr>
        <p:spPr>
          <a:xfrm>
            <a:off x="226225" y="3450075"/>
            <a:ext cx="2380500" cy="617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Select Sequence</a:t>
            </a:r>
            <a:r>
              <a:rPr lang="en"/>
              <a:t> which is your editing </a:t>
            </a:r>
            <a:r>
              <a:rPr b="1" lang="en"/>
              <a:t>Timeline</a:t>
            </a:r>
            <a:endParaRPr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25" y="130625"/>
            <a:ext cx="1047250" cy="10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40200" y="1308200"/>
            <a:ext cx="44388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Make a New Sequence</a:t>
            </a:r>
            <a:endParaRPr b="1" sz="2400"/>
          </a:p>
        </p:txBody>
      </p:sp>
      <p:sp>
        <p:nvSpPr>
          <p:cNvPr id="107" name="Google Shape;107;p17"/>
          <p:cNvSpPr txBox="1"/>
          <p:nvPr/>
        </p:nvSpPr>
        <p:spPr>
          <a:xfrm>
            <a:off x="226225" y="1994500"/>
            <a:ext cx="2380500" cy="390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</a:t>
            </a:r>
            <a:r>
              <a:rPr lang="en"/>
              <a:t> </a:t>
            </a:r>
            <a:r>
              <a:rPr b="1" lang="en"/>
              <a:t>Digital SLR</a:t>
            </a:r>
            <a:endParaRPr/>
          </a:p>
        </p:txBody>
      </p:sp>
      <p:sp>
        <p:nvSpPr>
          <p:cNvPr id="108" name="Google Shape;108;p17"/>
          <p:cNvSpPr txBox="1"/>
          <p:nvPr/>
        </p:nvSpPr>
        <p:spPr>
          <a:xfrm>
            <a:off x="226225" y="3508600"/>
            <a:ext cx="2380500" cy="8358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your </a:t>
            </a:r>
            <a:r>
              <a:rPr b="1" lang="en">
                <a:solidFill>
                  <a:srgbClr val="FF0000"/>
                </a:solidFill>
              </a:rPr>
              <a:t>Sequence Settings</a:t>
            </a:r>
            <a:r>
              <a:rPr lang="en"/>
              <a:t> are no larger than </a:t>
            </a:r>
            <a:r>
              <a:rPr b="1" lang="en">
                <a:solidFill>
                  <a:srgbClr val="FF0000"/>
                </a:solidFill>
              </a:rPr>
              <a:t>1920 x 1080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 rotWithShape="1">
          <a:blip r:embed="rId4">
            <a:alphaModFix/>
          </a:blip>
          <a:srcRect b="14392" l="48696" r="16303" t="9049"/>
          <a:stretch/>
        </p:blipFill>
        <p:spPr>
          <a:xfrm>
            <a:off x="3653350" y="179413"/>
            <a:ext cx="4890899" cy="4513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/>
          <p:nvPr/>
        </p:nvSpPr>
        <p:spPr>
          <a:xfrm>
            <a:off x="4248025" y="1451200"/>
            <a:ext cx="1235400" cy="581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cxnSp>
        <p:nvCxnSpPr>
          <p:cNvPr id="111" name="Google Shape;111;p17"/>
          <p:cNvCxnSpPr>
            <a:stCxn id="112" idx="3"/>
          </p:cNvCxnSpPr>
          <p:nvPr/>
        </p:nvCxnSpPr>
        <p:spPr>
          <a:xfrm flipH="1" rot="10800000">
            <a:off x="2606725" y="1924300"/>
            <a:ext cx="2118600" cy="1022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2" name="Google Shape;112;p17"/>
          <p:cNvSpPr txBox="1"/>
          <p:nvPr/>
        </p:nvSpPr>
        <p:spPr>
          <a:xfrm>
            <a:off x="226225" y="2751550"/>
            <a:ext cx="2380500" cy="390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 </a:t>
            </a:r>
            <a:r>
              <a:rPr b="1" lang="en"/>
              <a:t>1080p30</a:t>
            </a: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/>
        </p:nvSpPr>
        <p:spPr>
          <a:xfrm>
            <a:off x="40200" y="1308200"/>
            <a:ext cx="5546400" cy="11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Check Image Size in Photoshop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Before Importing into Premiere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b="34080" l="13500" r="59974" t="0"/>
          <a:stretch/>
        </p:blipFill>
        <p:spPr>
          <a:xfrm>
            <a:off x="4872875" y="463500"/>
            <a:ext cx="3724326" cy="390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675" y="163263"/>
            <a:ext cx="1007150" cy="98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/>
          <p:nvPr/>
        </p:nvSpPr>
        <p:spPr>
          <a:xfrm>
            <a:off x="7026400" y="1910325"/>
            <a:ext cx="1438800" cy="719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cxnSp>
        <p:nvCxnSpPr>
          <p:cNvPr id="121" name="Google Shape;121;p18"/>
          <p:cNvCxnSpPr>
            <a:endCxn id="120" idx="1"/>
          </p:cNvCxnSpPr>
          <p:nvPr/>
        </p:nvCxnSpPr>
        <p:spPr>
          <a:xfrm flipH="1" rot="10800000">
            <a:off x="3237700" y="2270025"/>
            <a:ext cx="3788700" cy="527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2" name="Google Shape;122;p18"/>
          <p:cNvSpPr txBox="1"/>
          <p:nvPr/>
        </p:nvSpPr>
        <p:spPr>
          <a:xfrm>
            <a:off x="497500" y="2482100"/>
            <a:ext cx="2740200" cy="7194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image size is </a:t>
            </a:r>
            <a:r>
              <a:rPr b="1" lang="en"/>
              <a:t>too large</a:t>
            </a:r>
            <a:r>
              <a:rPr lang="en"/>
              <a:t> for Premiere or After Effects</a:t>
            </a:r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0400" y="2875825"/>
            <a:ext cx="1173900" cy="11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/>
        </p:nvSpPr>
        <p:spPr>
          <a:xfrm>
            <a:off x="497500" y="3430525"/>
            <a:ext cx="2740200" cy="10821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a file that is around: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Width: 1920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Height: 1080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Resolution: 72ppi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 b="35712" l="16016" r="60665" t="11113"/>
          <a:stretch/>
        </p:blipFill>
        <p:spPr>
          <a:xfrm>
            <a:off x="4929199" y="585300"/>
            <a:ext cx="4050701" cy="389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40200" y="1308200"/>
            <a:ext cx="5546400" cy="11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Check Image Size in Photoshop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Before Importing into Premiere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675" y="163263"/>
            <a:ext cx="1007150" cy="98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/>
          <p:nvPr/>
        </p:nvSpPr>
        <p:spPr>
          <a:xfrm>
            <a:off x="7064675" y="1680700"/>
            <a:ext cx="1438800" cy="719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cxnSp>
        <p:nvCxnSpPr>
          <p:cNvPr id="133" name="Google Shape;133;p19"/>
          <p:cNvCxnSpPr>
            <a:stCxn id="134" idx="3"/>
            <a:endCxn id="132" idx="1"/>
          </p:cNvCxnSpPr>
          <p:nvPr/>
        </p:nvCxnSpPr>
        <p:spPr>
          <a:xfrm flipH="1" rot="10800000">
            <a:off x="3237625" y="2040400"/>
            <a:ext cx="3827100" cy="7260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4" name="Google Shape;134;p19"/>
          <p:cNvSpPr txBox="1"/>
          <p:nvPr/>
        </p:nvSpPr>
        <p:spPr>
          <a:xfrm>
            <a:off x="313825" y="2275450"/>
            <a:ext cx="2923800" cy="981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image size is </a:t>
            </a:r>
            <a:r>
              <a:rPr b="1" lang="en"/>
              <a:t>a good size</a:t>
            </a:r>
            <a:r>
              <a:rPr lang="en"/>
              <a:t> for Premiere or After Effects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There will be less lag and memory strain.</a:t>
            </a:r>
            <a:endParaRPr/>
          </a:p>
        </p:txBody>
      </p:sp>
      <p:sp>
        <p:nvSpPr>
          <p:cNvPr id="135" name="Google Shape;135;p19"/>
          <p:cNvSpPr txBox="1"/>
          <p:nvPr/>
        </p:nvSpPr>
        <p:spPr>
          <a:xfrm>
            <a:off x="313825" y="3430525"/>
            <a:ext cx="2923800" cy="1242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file is</a:t>
            </a:r>
            <a:r>
              <a:rPr lang="en"/>
              <a:t>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Width: 1920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Height: 1270 (close to 1080)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Resolution: 72ppi</a:t>
            </a:r>
            <a:endParaRPr/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2642" y="2750975"/>
            <a:ext cx="1176258" cy="134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25" y="130625"/>
            <a:ext cx="1047250" cy="10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1632250" y="345550"/>
            <a:ext cx="5769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Premiere: </a:t>
            </a:r>
            <a:r>
              <a:rPr b="1" lang="en" sz="2400">
                <a:solidFill>
                  <a:schemeClr val="dk1"/>
                </a:solidFill>
              </a:rPr>
              <a:t>Import &amp; File Management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4">
            <a:alphaModFix/>
          </a:blip>
          <a:srcRect b="5373" l="38487" r="31644" t="44644"/>
          <a:stretch/>
        </p:blipFill>
        <p:spPr>
          <a:xfrm>
            <a:off x="3626375" y="1053050"/>
            <a:ext cx="4445024" cy="313815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/>
          <p:nvPr/>
        </p:nvSpPr>
        <p:spPr>
          <a:xfrm>
            <a:off x="3582125" y="1290350"/>
            <a:ext cx="1235400" cy="27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cxnSp>
        <p:nvCxnSpPr>
          <p:cNvPr id="145" name="Google Shape;145;p20"/>
          <p:cNvCxnSpPr>
            <a:stCxn id="146" idx="2"/>
          </p:cNvCxnSpPr>
          <p:nvPr/>
        </p:nvCxnSpPr>
        <p:spPr>
          <a:xfrm>
            <a:off x="1812325" y="2978075"/>
            <a:ext cx="3338400" cy="830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6" name="Google Shape;146;p20"/>
          <p:cNvSpPr txBox="1"/>
          <p:nvPr/>
        </p:nvSpPr>
        <p:spPr>
          <a:xfrm>
            <a:off x="226225" y="2266175"/>
            <a:ext cx="3172200" cy="7119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➔"/>
            </a:pPr>
            <a:r>
              <a:rPr lang="en"/>
              <a:t>Right Click in Project Window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Import Files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25" y="130625"/>
            <a:ext cx="1047250" cy="10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>
            <a:off x="1632250" y="345550"/>
            <a:ext cx="5769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Premiere: Import &amp; File Management</a:t>
            </a:r>
            <a:endParaRPr b="1" sz="2400">
              <a:solidFill>
                <a:schemeClr val="dk1"/>
              </a:solidFill>
            </a:endParaRPr>
          </a:p>
        </p:txBody>
      </p:sp>
      <p:grpSp>
        <p:nvGrpSpPr>
          <p:cNvPr id="153" name="Google Shape;153;p21"/>
          <p:cNvGrpSpPr/>
          <p:nvPr/>
        </p:nvGrpSpPr>
        <p:grpSpPr>
          <a:xfrm>
            <a:off x="226226" y="1872103"/>
            <a:ext cx="3451725" cy="2957497"/>
            <a:chOff x="4572001" y="1336328"/>
            <a:chExt cx="3451725" cy="2957497"/>
          </a:xfrm>
        </p:grpSpPr>
        <p:pic>
          <p:nvPicPr>
            <p:cNvPr id="154" name="Google Shape;154;p21"/>
            <p:cNvPicPr preferRelativeResize="0"/>
            <p:nvPr/>
          </p:nvPicPr>
          <p:blipFill rotWithShape="1">
            <a:blip r:embed="rId4">
              <a:alphaModFix/>
            </a:blip>
            <a:srcRect b="5935" l="38552" r="38142" t="48375"/>
            <a:stretch/>
          </p:blipFill>
          <p:spPr>
            <a:xfrm>
              <a:off x="4572001" y="1336328"/>
              <a:ext cx="3451725" cy="28548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21"/>
            <p:cNvSpPr/>
            <p:nvPr/>
          </p:nvSpPr>
          <p:spPr>
            <a:xfrm>
              <a:off x="4776125" y="2216500"/>
              <a:ext cx="1235400" cy="2778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156" name="Google Shape;156;p21"/>
            <p:cNvSpPr/>
            <p:nvPr/>
          </p:nvSpPr>
          <p:spPr>
            <a:xfrm>
              <a:off x="7017150" y="3829125"/>
              <a:ext cx="489600" cy="4647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57" name="Google Shape;157;p21"/>
          <p:cNvCxnSpPr>
            <a:stCxn id="158" idx="2"/>
          </p:cNvCxnSpPr>
          <p:nvPr/>
        </p:nvCxnSpPr>
        <p:spPr>
          <a:xfrm>
            <a:off x="1976051" y="1733625"/>
            <a:ext cx="954900" cy="2769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8" name="Google Shape;158;p21"/>
          <p:cNvSpPr txBox="1"/>
          <p:nvPr/>
        </p:nvSpPr>
        <p:spPr>
          <a:xfrm>
            <a:off x="274151" y="1316325"/>
            <a:ext cx="3403800" cy="417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Make Bins</a:t>
            </a:r>
            <a:r>
              <a:rPr lang="en"/>
              <a:t> to organize imported files</a:t>
            </a:r>
            <a:endParaRPr/>
          </a:p>
        </p:txBody>
      </p:sp>
      <p:pic>
        <p:nvPicPr>
          <p:cNvPr id="159" name="Google Shape;159;p21"/>
          <p:cNvPicPr preferRelativeResize="0"/>
          <p:nvPr/>
        </p:nvPicPr>
        <p:blipFill rotWithShape="1">
          <a:blip r:embed="rId5">
            <a:alphaModFix/>
          </a:blip>
          <a:srcRect b="24471" l="38519" r="39800" t="46245"/>
          <a:stretch/>
        </p:blipFill>
        <p:spPr>
          <a:xfrm>
            <a:off x="4125550" y="1627125"/>
            <a:ext cx="4566874" cy="26023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21"/>
          <p:cNvCxnSpPr>
            <a:stCxn id="155" idx="3"/>
          </p:cNvCxnSpPr>
          <p:nvPr/>
        </p:nvCxnSpPr>
        <p:spPr>
          <a:xfrm>
            <a:off x="1665750" y="2891175"/>
            <a:ext cx="3110400" cy="6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